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12192000"/>
  <p:defaultTextStyle>
    <a:defPPr>
      <a:defRPr lang="it-IT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A649E17-7C6B-A2B7-D7F8-6EE6D8984F29}">
  <a:tblStyle styleId="{9A649E17-7C6B-A2B7-D7F8-6EE6D8984F29}" styleName="Middle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dk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dk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dk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104" d="100"/>
          <a:sy n="104" d="100"/>
        </p:scale>
        <p:origin x="232" y="5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Diapositiva tito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ottotitolo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 lang="fr-FR"/>
              <a:t>13/10/2020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>‹N°›</a:t>
            </a:fld>
            <a:endParaRPr lang="it-IT"/>
          </a:p>
        </p:txBody>
      </p:sp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olo e testo vertica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testo verticale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 lang="fr-FR"/>
              <a:t>13/10/2020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>‹N°›</a:t>
            </a:fld>
            <a:endParaRPr lang="it-IT"/>
          </a:p>
        </p:txBody>
      </p:sp>
    </p:spTree>
  </p:cSld>
  <p:clrMapOvr>
    <a:masterClrMapping/>
  </p:clrMapOvr>
  <p:hf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Titolo e testo verticali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vertica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testo verticale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 lang="fr-FR"/>
              <a:t>13/10/2020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>‹N°›</a:t>
            </a:fld>
            <a:endParaRPr lang="it-IT"/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olo e contenut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 lang="fr-FR"/>
              <a:t>13/10/2020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>‹N°›</a:t>
            </a:fld>
            <a:endParaRPr lang="it-IT"/>
          </a:p>
        </p:txBody>
      </p:sp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Intestazione sezion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 lang="fr-FR"/>
              <a:t>13/10/2020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>‹N°›</a:t>
            </a:fld>
            <a:endParaRPr lang="it-IT"/>
          </a:p>
        </p:txBody>
      </p:sp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ue contenuti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contenuto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contenuto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7" name="Segnaposto data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 lang="fr-FR"/>
              <a:t>13/10/2020</a:t>
            </a:fld>
            <a:endParaRPr lang="it-IT"/>
          </a:p>
        </p:txBody>
      </p:sp>
      <p:sp>
        <p:nvSpPr>
          <p:cNvPr id="8" name="Segnaposto piè di pagina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>‹N°›</a:t>
            </a:fld>
            <a:endParaRPr lang="it-IT"/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nfront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Segnaposto contenuto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7" name="Segnaposto testo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Segnaposto contenuto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9" name="Segnaposto data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 lang="fr-FR"/>
              <a:t>13/10/2020</a:t>
            </a:fld>
            <a:endParaRPr lang="it-IT"/>
          </a:p>
        </p:txBody>
      </p:sp>
      <p:sp>
        <p:nvSpPr>
          <p:cNvPr id="10" name="Segnaposto piè di pagina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1" name="Segnaposto numero diapositiva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>‹N°›</a:t>
            </a:fld>
            <a:endParaRPr lang="it-IT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Solo tito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data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 lang="fr-FR"/>
              <a:t>13/10/2020</a:t>
            </a:fld>
            <a:endParaRPr lang="it-IT"/>
          </a:p>
        </p:txBody>
      </p:sp>
      <p:sp>
        <p:nvSpPr>
          <p:cNvPr id="6" name="Segnaposto piè di pagina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>‹N°›</a:t>
            </a:fld>
            <a:endParaRPr lang="it-IT"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uot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egnaposto data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 lang="fr-FR"/>
              <a:t>13/10/2020</a:t>
            </a:fld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>‹N°›</a:t>
            </a:fld>
            <a:endParaRPr lang="it-IT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uto con didascali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testo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Segnaposto data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 lang="fr-FR"/>
              <a:t>13/10/2020</a:t>
            </a:fld>
            <a:endParaRPr lang="it-IT"/>
          </a:p>
        </p:txBody>
      </p:sp>
      <p:sp>
        <p:nvSpPr>
          <p:cNvPr id="8" name="Segnaposto piè di pagina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>‹N°›</a:t>
            </a:fld>
            <a:endParaRPr lang="it-IT"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Immagine con didascali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immagine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it-IT"/>
          </a:p>
        </p:txBody>
      </p:sp>
      <p:sp>
        <p:nvSpPr>
          <p:cNvPr id="6" name="Segnaposto testo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Segnaposto data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 lang="fr-FR"/>
              <a:t>13/10/2020</a:t>
            </a:fld>
            <a:endParaRPr lang="it-IT"/>
          </a:p>
        </p:txBody>
      </p:sp>
      <p:sp>
        <p:nvSpPr>
          <p:cNvPr id="8" name="Segnaposto piè di pagina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>‹N°›</a:t>
            </a:fld>
            <a:endParaRPr lang="it-IT"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it-IT"/>
              <a:t>Fare clic per modificare stile</a:t>
            </a:r>
          </a:p>
        </p:txBody>
      </p:sp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18FB974-D739-0546-B632-A0B940458FB5}" type="datetimeFigureOut">
              <a:rPr lang="fr-FR"/>
              <a:t>13/10/2020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E6E3E4F-FC29-B54C-AE8B-C5EE0653414F}" type="slidenum">
              <a:rPr/>
              <a:t>‹N°›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6000" b="0" i="0" u="none" strike="noStrike" cap="none" spc="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Capteurs</a:t>
            </a:r>
            <a:r>
              <a:rPr lang="en-US" dirty="0"/>
              <a:t> </a:t>
            </a:r>
            <a:r>
              <a:rPr lang="en-US" dirty="0" err="1"/>
              <a:t>intégrés</a:t>
            </a:r>
            <a:endParaRPr dirty="0"/>
          </a:p>
        </p:txBody>
      </p:sp>
      <p:sp>
        <p:nvSpPr>
          <p:cNvPr id="5" name="Sottotitolo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 err="1"/>
              <a:t>Présentation</a:t>
            </a:r>
            <a:endParaRPr lang="it-IT" dirty="0"/>
          </a:p>
        </p:txBody>
      </p:sp>
      <p:sp>
        <p:nvSpPr>
          <p:cNvPr id="6" name="Rettangolo 3"/>
          <p:cNvSpPr/>
          <p:nvPr/>
        </p:nvSpPr>
        <p:spPr bwMode="auto"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" name="Rettangolo 4"/>
          <p:cNvSpPr/>
          <p:nvPr/>
        </p:nvSpPr>
        <p:spPr bwMode="auto"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sp>
        <p:nvSpPr>
          <p:cNvPr id="8" name="Rettangolo 5"/>
          <p:cNvSpPr/>
          <p:nvPr/>
        </p:nvSpPr>
        <p:spPr bwMode="auto"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sp>
        <p:nvSpPr>
          <p:cNvPr id="9" name="Rettangolo 6"/>
          <p:cNvSpPr/>
          <p:nvPr/>
        </p:nvSpPr>
        <p:spPr bwMode="auto"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pic>
        <p:nvPicPr>
          <p:cNvPr id="10" name="Immagin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731506" y="5960898"/>
            <a:ext cx="2377944" cy="915148"/>
          </a:xfrm>
          <a:prstGeom prst="rect">
            <a:avLst/>
          </a:prstGeom>
        </p:spPr>
      </p:pic>
      <p:pic>
        <p:nvPicPr>
          <p:cNvPr id="11" name="Immagine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731506" y="187845"/>
            <a:ext cx="2219216" cy="635458"/>
          </a:xfrm>
          <a:prstGeom prst="rect">
            <a:avLst/>
          </a:prstGeom>
        </p:spPr>
      </p:pic>
      <p:sp>
        <p:nvSpPr>
          <p:cNvPr id="12" name="CasellaDiTesto 11"/>
          <p:cNvSpPr>
            <a:spLocks/>
          </p:cNvSpPr>
          <p:nvPr/>
        </p:nvSpPr>
        <p:spPr bwMode="auto">
          <a:xfrm>
            <a:off x="0" y="6181628"/>
            <a:ext cx="3541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13" name="Picture 2" descr="https://lh5.googleusercontent.com/jfb6UrHx3djQz0YjC8dLEiV6Werxxh1eCaXh1__eD2-5T63nWBudlCvxlnP5UCLVsPB4iHRfFAFO-cNgs0h7n6y5FrXDcxT9opORJtCIjj3jt42EWKmoF40odlS9g1P_s5DbCQwqK7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139240" y="187845"/>
            <a:ext cx="2497280" cy="771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>
          <a:xfrm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dirty="0"/>
              <a:t>Ordre du jour : </a:t>
            </a:r>
            <a:endParaRPr dirty="0"/>
          </a:p>
        </p:txBody>
      </p:sp>
      <p:sp>
        <p:nvSpPr>
          <p:cNvPr id="5" name="Rettangolo 3"/>
          <p:cNvSpPr/>
          <p:nvPr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8" name="CasellaDiTesto 9"/>
          <p:cNvSpPr>
            <a:spLocks/>
          </p:cNvSpPr>
          <p:nvPr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auto">
          <a:xfrm>
            <a:off x="838197" y="1825623"/>
            <a:ext cx="5036506" cy="4351338"/>
          </a:xfrm>
        </p:spPr>
        <p:txBody>
          <a:bodyPr/>
          <a:lstStyle/>
          <a:p>
            <a:pPr marL="394023" indent="-394023">
              <a:buAutoNum type="arabicPeriod"/>
              <a:defRPr/>
            </a:pPr>
            <a:r>
              <a:rPr lang="en-US" dirty="0" err="1"/>
              <a:t>Divisez</a:t>
            </a:r>
            <a:r>
              <a:rPr lang="en-US" dirty="0"/>
              <a:t> la </a:t>
            </a:r>
            <a:r>
              <a:rPr lang="en-US" dirty="0" err="1"/>
              <a:t>classe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deux </a:t>
            </a:r>
            <a:r>
              <a:rPr lang="en-US" dirty="0" err="1"/>
              <a:t>groupes</a:t>
            </a:r>
            <a:r>
              <a:rPr lang="en-US" dirty="0"/>
              <a:t> A et B</a:t>
            </a:r>
          </a:p>
          <a:p>
            <a:pPr marL="394023" indent="-394023">
              <a:buAutoNum type="arabicPeriod"/>
              <a:defRPr/>
            </a:pPr>
            <a:r>
              <a:rPr lang="en-US" dirty="0" err="1"/>
              <a:t>Organisez</a:t>
            </a:r>
            <a:r>
              <a:rPr lang="en-US" dirty="0"/>
              <a:t> des </a:t>
            </a:r>
            <a:r>
              <a:rPr lang="en-US" dirty="0" err="1"/>
              <a:t>activités</a:t>
            </a:r>
            <a:r>
              <a:rPr lang="en-US" dirty="0"/>
              <a:t> </a:t>
            </a:r>
            <a:r>
              <a:rPr lang="en-US" dirty="0" err="1"/>
              <a:t>parallèles</a:t>
            </a:r>
            <a:r>
              <a:rPr lang="en-US" dirty="0"/>
              <a:t> pour les </a:t>
            </a:r>
            <a:r>
              <a:rPr lang="en-US" dirty="0" err="1"/>
              <a:t>groupes</a:t>
            </a:r>
            <a:endParaRPr lang="en-US" dirty="0"/>
          </a:p>
          <a:p>
            <a:pPr marL="394023" indent="-394023">
              <a:buAutoNum type="arabicPeriod"/>
              <a:defRPr/>
            </a:pPr>
            <a:r>
              <a:rPr lang="en-US" dirty="0" err="1"/>
              <a:t>Faites</a:t>
            </a:r>
            <a:r>
              <a:rPr lang="en-US" dirty="0"/>
              <a:t> des </a:t>
            </a:r>
            <a:r>
              <a:rPr lang="en-US" dirty="0" err="1"/>
              <a:t>binômes</a:t>
            </a:r>
            <a:r>
              <a:rPr lang="en-US" dirty="0"/>
              <a:t> avec les </a:t>
            </a:r>
            <a:r>
              <a:rPr lang="en-US" dirty="0" err="1"/>
              <a:t>élèves</a:t>
            </a:r>
            <a:r>
              <a:rPr lang="en-US" dirty="0"/>
              <a:t> de </a:t>
            </a:r>
            <a:r>
              <a:rPr lang="en-US" dirty="0" err="1"/>
              <a:t>chaque</a:t>
            </a:r>
            <a:r>
              <a:rPr lang="en-US" dirty="0"/>
              <a:t> </a:t>
            </a:r>
            <a:r>
              <a:rPr lang="en-US" dirty="0" err="1"/>
              <a:t>groupe</a:t>
            </a:r>
            <a:r>
              <a:rPr lang="en-US" dirty="0"/>
              <a:t> </a:t>
            </a:r>
            <a:r>
              <a:rPr lang="en-US" dirty="0" err="1"/>
              <a:t>précédent</a:t>
            </a:r>
            <a:endParaRPr lang="en-US" dirty="0"/>
          </a:p>
          <a:p>
            <a:pPr marL="394023" indent="-394023">
              <a:buAutoNum type="arabicPeriod"/>
              <a:defRPr/>
            </a:pPr>
            <a:r>
              <a:rPr lang="en-US" dirty="0" err="1"/>
              <a:t>Travailler</a:t>
            </a:r>
            <a:r>
              <a:rPr lang="en-US" dirty="0"/>
              <a:t> sur les </a:t>
            </a:r>
            <a:r>
              <a:rPr lang="en-US" dirty="0" err="1"/>
              <a:t>capteur</a:t>
            </a:r>
            <a:r>
              <a:rPr lang="en-US" dirty="0"/>
              <a:t> </a:t>
            </a:r>
            <a:r>
              <a:rPr lang="en-US" dirty="0" err="1"/>
              <a:t>embarqué</a:t>
            </a:r>
            <a:r>
              <a:rPr lang="en-US" dirty="0"/>
              <a:t> par </a:t>
            </a:r>
            <a:r>
              <a:rPr lang="en-US" dirty="0" err="1"/>
              <a:t>binôme</a:t>
            </a:r>
            <a:endParaRPr lang="en-US" sz="2800" dirty="0"/>
          </a:p>
        </p:txBody>
      </p:sp>
      <p:sp>
        <p:nvSpPr>
          <p:cNvPr id="11" name=" 10"/>
          <p:cNvSpPr/>
          <p:nvPr/>
        </p:nvSpPr>
        <p:spPr bwMode="auto">
          <a:xfrm>
            <a:off x="5968559" y="3337560"/>
            <a:ext cx="2492836" cy="268294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</p:txBody>
      </p:sp>
      <p:graphicFrame>
        <p:nvGraphicFramePr>
          <p:cNvPr id="12" name="Tableau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4895430"/>
              </p:ext>
            </p:extLst>
          </p:nvPr>
        </p:nvGraphicFramePr>
        <p:xfrm>
          <a:off x="6712900" y="2025276"/>
          <a:ext cx="4891216" cy="2194560"/>
        </p:xfrm>
        <a:graphic>
          <a:graphicData uri="http://schemas.openxmlformats.org/drawingml/2006/table">
            <a:tbl>
              <a:tblPr firstRow="1" bandRow="1">
                <a:tableStyleId>{9A649E17-7C6B-A2B7-D7F8-6EE6D8984F29}</a:tableStyleId>
              </a:tblPr>
              <a:tblGrid>
                <a:gridCol w="11504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8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24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/>
                        <a:t>Groupe A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/>
                        <a:t>Groupe B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Binôme</a:t>
                      </a:r>
                      <a:r>
                        <a:rPr lang="en-US" dirty="0"/>
                        <a:t> 1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Etudiant</a:t>
                      </a:r>
                      <a:r>
                        <a:rPr lang="en-US" dirty="0"/>
                        <a:t>  1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Etudiant</a:t>
                      </a:r>
                      <a:r>
                        <a:rPr lang="en-US" dirty="0"/>
                        <a:t> 2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Binôme</a:t>
                      </a:r>
                      <a:r>
                        <a:rPr lang="en-US" dirty="0"/>
                        <a:t> 2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Etudiant</a:t>
                      </a:r>
                      <a:r>
                        <a:rPr lang="en-US" dirty="0"/>
                        <a:t> 3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Etudiant</a:t>
                      </a:r>
                      <a:r>
                        <a:rPr lang="en-US" sz="1800" b="0" i="0" u="none" strike="noStrike" cap="none" spc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Binôme</a:t>
                      </a:r>
                      <a:r>
                        <a:rPr lang="en-US" dirty="0"/>
                        <a:t> 3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Etudiant</a:t>
                      </a:r>
                      <a:r>
                        <a:rPr lang="en-US" sz="1800" b="0" i="0" u="none" strike="noStrike" cap="none" spc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5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Etudiant</a:t>
                      </a:r>
                      <a:r>
                        <a:rPr lang="en-US" sz="1800" b="0" i="0" u="none" strike="noStrike" cap="none" spc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6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Binôme</a:t>
                      </a:r>
                      <a:r>
                        <a:rPr lang="en-US" dirty="0"/>
                        <a:t> 4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Etudiant</a:t>
                      </a:r>
                      <a:r>
                        <a:rPr lang="en-US" sz="1800" b="0" i="0" u="none" strike="noStrike" cap="none" spc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7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Etudiant</a:t>
                      </a:r>
                      <a:r>
                        <a:rPr lang="en-US" sz="1800" b="0" i="0" u="none" strike="noStrike" cap="none" spc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8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Binôme</a:t>
                      </a:r>
                      <a:r>
                        <a:rPr lang="en-US" dirty="0"/>
                        <a:t> 5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Etudiant</a:t>
                      </a:r>
                      <a:r>
                        <a:rPr lang="en-US" sz="1800" b="0" i="0" u="none" strike="noStrike" cap="none" spc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9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dirty="0" err="1"/>
                        <a:t>Etudiant</a:t>
                      </a:r>
                      <a:r>
                        <a:rPr lang="en-US" sz="1800" b="0" i="0" u="none" strike="noStrike" cap="none" spc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>
          <a:xfrm>
            <a:off x="838198" y="365124"/>
            <a:ext cx="11045486" cy="1325562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Activités</a:t>
            </a:r>
            <a:r>
              <a:rPr lang="en-US" dirty="0"/>
              <a:t> </a:t>
            </a:r>
            <a:r>
              <a:rPr lang="en-US" dirty="0" err="1"/>
              <a:t>parallèles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5" name="Rettangolo 3"/>
          <p:cNvSpPr/>
          <p:nvPr/>
        </p:nvSpPr>
        <p:spPr bwMode="auto">
          <a:xfrm>
            <a:off x="0" y="5874588"/>
            <a:ext cx="12192000" cy="983409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731504" y="187842"/>
            <a:ext cx="2219214" cy="635456"/>
          </a:xfrm>
          <a:prstGeom prst="rect">
            <a:avLst/>
          </a:prstGeom>
        </p:spPr>
      </p:pic>
      <p:sp>
        <p:nvSpPr>
          <p:cNvPr id="8" name="CasellaDiTesto 9"/>
          <p:cNvSpPr>
            <a:spLocks/>
          </p:cNvSpPr>
          <p:nvPr/>
        </p:nvSpPr>
        <p:spPr bwMode="auto">
          <a:xfrm>
            <a:off x="0" y="6181626"/>
            <a:ext cx="3541983" cy="36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0" y="0"/>
            <a:ext cx="2058159" cy="635456"/>
          </a:xfrm>
          <a:prstGeom prst="rect">
            <a:avLst/>
          </a:prstGeom>
          <a:noFill/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auto">
          <a:xfrm>
            <a:off x="838197" y="1825623"/>
            <a:ext cx="5036507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 b="0" i="0" u="none" strike="noStrike" cap="none" spc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Groupe A</a:t>
            </a:r>
          </a:p>
          <a:p>
            <a:pPr>
              <a:defRPr/>
            </a:pPr>
            <a:r>
              <a:rPr lang="en-US" dirty="0"/>
              <a:t>15 minutes: </a:t>
            </a:r>
            <a:r>
              <a:rPr lang="en-US" dirty="0" err="1"/>
              <a:t>Conférence</a:t>
            </a:r>
            <a:r>
              <a:rPr lang="en-US" dirty="0"/>
              <a:t> sur les </a:t>
            </a:r>
            <a:r>
              <a:rPr lang="en-US" dirty="0" err="1"/>
              <a:t>capteurs</a:t>
            </a:r>
            <a:r>
              <a:rPr lang="en-US" dirty="0"/>
              <a:t> </a:t>
            </a:r>
          </a:p>
          <a:p>
            <a:pPr>
              <a:defRPr/>
            </a:pPr>
            <a:r>
              <a:rPr lang="en-US" dirty="0"/>
              <a:t>2 </a:t>
            </a:r>
            <a:r>
              <a:rPr lang="en-US" dirty="0" err="1"/>
              <a:t>heures</a:t>
            </a:r>
            <a:r>
              <a:rPr lang="en-US" dirty="0"/>
              <a:t>: </a:t>
            </a:r>
            <a:r>
              <a:rPr lang="en-US" dirty="0" err="1"/>
              <a:t>Construire</a:t>
            </a:r>
            <a:r>
              <a:rPr lang="en-US" dirty="0"/>
              <a:t> un circuit simple</a:t>
            </a:r>
            <a:endParaRPr lang="en-US" sz="2800" dirty="0"/>
          </a:p>
        </p:txBody>
      </p:sp>
      <p:sp>
        <p:nvSpPr>
          <p:cNvPr id="11" name=" 10"/>
          <p:cNvSpPr/>
          <p:nvPr/>
        </p:nvSpPr>
        <p:spPr bwMode="auto">
          <a:xfrm>
            <a:off x="5968559" y="3337560"/>
            <a:ext cx="2492836" cy="2682941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 bwMode="auto">
          <a:xfrm>
            <a:off x="6469153" y="1825623"/>
            <a:ext cx="5036506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 b="0" i="0" u="none" strike="noStrike" cap="none" spc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Groupe B</a:t>
            </a:r>
          </a:p>
          <a:p>
            <a:pPr>
              <a:defRPr/>
            </a:pPr>
            <a:r>
              <a:rPr lang="en-US" dirty="0"/>
              <a:t>15 min: faire un puzzle</a:t>
            </a:r>
          </a:p>
          <a:p>
            <a:pPr>
              <a:defRPr/>
            </a:pPr>
            <a:r>
              <a:rPr lang="en-US" dirty="0"/>
              <a:t> 2 </a:t>
            </a:r>
            <a:r>
              <a:rPr lang="en-US" dirty="0" err="1"/>
              <a:t>heures</a:t>
            </a:r>
            <a:r>
              <a:rPr lang="en-US" dirty="0"/>
              <a:t>: Conception et impression de </a:t>
            </a:r>
            <a:r>
              <a:rPr lang="en-US" dirty="0" err="1"/>
              <a:t>pièces</a:t>
            </a:r>
            <a:r>
              <a:rPr lang="en-US" dirty="0"/>
              <a:t> de puzzle.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>
          <a:xfrm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dirty="0"/>
              <a:t>Groupe A: </a:t>
            </a:r>
            <a:r>
              <a:rPr lang="en-US" dirty="0" err="1"/>
              <a:t>Qu'est-ce</a:t>
            </a:r>
            <a:r>
              <a:rPr lang="en-US" dirty="0"/>
              <a:t> </a:t>
            </a:r>
            <a:r>
              <a:rPr lang="en-US" dirty="0" err="1"/>
              <a:t>qu'un</a:t>
            </a:r>
            <a:r>
              <a:rPr lang="en-US" dirty="0"/>
              <a:t> </a:t>
            </a:r>
            <a:r>
              <a:rPr lang="en-US" dirty="0" err="1"/>
              <a:t>capteur</a:t>
            </a:r>
            <a:r>
              <a:rPr lang="en-US" dirty="0"/>
              <a:t> ?</a:t>
            </a:r>
            <a:endParaRPr dirty="0"/>
          </a:p>
        </p:txBody>
      </p:sp>
      <p:sp>
        <p:nvSpPr>
          <p:cNvPr id="5" name="Rettangolo 3"/>
          <p:cNvSpPr/>
          <p:nvPr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Rettangolo 4"/>
          <p:cNvSpPr/>
          <p:nvPr/>
        </p:nvSpPr>
        <p:spPr bwMode="auto">
          <a:xfrm>
            <a:off x="3047999" y="3105832"/>
            <a:ext cx="6095998" cy="646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pic>
        <p:nvPicPr>
          <p:cNvPr id="7" name="Immagin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8" name="Immagine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9" name="CasellaDiTesto 9"/>
          <p:cNvSpPr>
            <a:spLocks/>
          </p:cNvSpPr>
          <p:nvPr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10" name="Picture 2" descr="https://lh5.googleusercontent.com/jfb6UrHx3djQz0YjC8dLEiV6Werxxh1eCaXh1__eD2-5T63nWBudlCvxlnP5UCLVsPB4iHRfFAFO-cNgs0h7n6y5FrXDcxT9opORJtCIjj3jt42EWKmoF40odlS9g1P_s5DbCQwqK7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 bwMode="auto">
          <a:xfrm>
            <a:off x="838197" y="1825623"/>
            <a:ext cx="4541581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dirty="0"/>
              <a:t>Indices:</a:t>
            </a:r>
          </a:p>
          <a:p>
            <a:pPr>
              <a:defRPr/>
            </a:pPr>
            <a:r>
              <a:rPr lang="en-US" dirty="0"/>
              <a:t>Un </a:t>
            </a:r>
            <a:r>
              <a:rPr lang="en-US" dirty="0" err="1"/>
              <a:t>humain</a:t>
            </a:r>
            <a:r>
              <a:rPr lang="en-US" dirty="0"/>
              <a:t> a-t-il des </a:t>
            </a:r>
            <a:r>
              <a:rPr lang="en-US" dirty="0" err="1"/>
              <a:t>capteurs</a:t>
            </a:r>
            <a:r>
              <a:rPr lang="en-US" dirty="0"/>
              <a:t> ? </a:t>
            </a:r>
            <a:r>
              <a:rPr lang="en-US" dirty="0" err="1"/>
              <a:t>Lequel</a:t>
            </a:r>
            <a:r>
              <a:rPr lang="en-US" dirty="0"/>
              <a:t> ?</a:t>
            </a:r>
          </a:p>
          <a:p>
            <a:pPr>
              <a:defRPr/>
            </a:pPr>
            <a:r>
              <a:rPr lang="en-US" dirty="0" err="1"/>
              <a:t>Existe</a:t>
            </a:r>
            <a:r>
              <a:rPr lang="en-US" dirty="0"/>
              <a:t>-t-il un </a:t>
            </a:r>
            <a:r>
              <a:rPr lang="en-US" dirty="0" err="1"/>
              <a:t>équivalent</a:t>
            </a:r>
            <a:r>
              <a:rPr lang="en-US" dirty="0"/>
              <a:t> </a:t>
            </a:r>
            <a:r>
              <a:rPr lang="en-US" dirty="0" err="1"/>
              <a:t>électronique</a:t>
            </a:r>
            <a:r>
              <a:rPr lang="en-US" dirty="0"/>
              <a:t> aux 5 </a:t>
            </a:r>
            <a:r>
              <a:rPr lang="en-US" dirty="0" err="1"/>
              <a:t>capteurs</a:t>
            </a:r>
            <a:r>
              <a:rPr lang="en-US" dirty="0"/>
              <a:t> </a:t>
            </a:r>
            <a:r>
              <a:rPr lang="en-US" dirty="0" err="1"/>
              <a:t>humains</a:t>
            </a:r>
            <a:r>
              <a:rPr lang="en-US" dirty="0"/>
              <a:t> de base ?</a:t>
            </a:r>
            <a:endParaRPr lang="en-US" sz="28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rcRect/>
          <a:stretch/>
        </p:blipFill>
        <p:spPr bwMode="auto">
          <a:xfrm>
            <a:off x="5584264" y="1522132"/>
            <a:ext cx="5940000" cy="3960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0E5AE0E-1AC6-EB46-864E-6FD3FAF727A2}"/>
              </a:ext>
            </a:extLst>
          </p:cNvPr>
          <p:cNvSpPr txBox="1"/>
          <p:nvPr/>
        </p:nvSpPr>
        <p:spPr>
          <a:xfrm>
            <a:off x="5894816" y="3317466"/>
            <a:ext cx="9322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VUE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74DF780-4FBE-5245-98BB-BE592FF7F5C6}"/>
              </a:ext>
            </a:extLst>
          </p:cNvPr>
          <p:cNvSpPr txBox="1"/>
          <p:nvPr/>
        </p:nvSpPr>
        <p:spPr bwMode="auto">
          <a:xfrm>
            <a:off x="6827064" y="3317466"/>
            <a:ext cx="11367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OUÏE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38BB532-CA2D-6544-BAB4-D569047BC719}"/>
              </a:ext>
            </a:extLst>
          </p:cNvPr>
          <p:cNvSpPr txBox="1"/>
          <p:nvPr/>
        </p:nvSpPr>
        <p:spPr bwMode="auto">
          <a:xfrm>
            <a:off x="7963798" y="3317466"/>
            <a:ext cx="11367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ODORAT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1A86759-5D0D-C647-9746-E58CB7BD3749}"/>
              </a:ext>
            </a:extLst>
          </p:cNvPr>
          <p:cNvSpPr txBox="1"/>
          <p:nvPr/>
        </p:nvSpPr>
        <p:spPr bwMode="auto">
          <a:xfrm>
            <a:off x="9135730" y="3317466"/>
            <a:ext cx="11367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GOÛT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163C31A-A600-7E4C-A910-CFE561015DF4}"/>
              </a:ext>
            </a:extLst>
          </p:cNvPr>
          <p:cNvSpPr txBox="1"/>
          <p:nvPr/>
        </p:nvSpPr>
        <p:spPr bwMode="auto">
          <a:xfrm>
            <a:off x="10307662" y="3317466"/>
            <a:ext cx="11367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TOUCHER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>
          <a:xfrm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Groupe A: Que la lumière </a:t>
            </a:r>
            <a:r>
              <a:rPr lang="en-US" sz="4400" b="0" i="0" u="none" strike="noStrike" cap="none" spc="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soit</a:t>
            </a:r>
            <a:r>
              <a:rPr lang="en-US" sz="4400" b="0" i="0" u="none" strike="noStrike" cap="none" spc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!!</a:t>
            </a:r>
            <a:endParaRPr dirty="0"/>
          </a:p>
        </p:txBody>
      </p:sp>
      <p:sp>
        <p:nvSpPr>
          <p:cNvPr id="5" name="Rettangolo 3"/>
          <p:cNvSpPr/>
          <p:nvPr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8" name="CasellaDiTesto 9"/>
          <p:cNvSpPr>
            <a:spLocks/>
          </p:cNvSpPr>
          <p:nvPr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auto">
          <a:xfrm>
            <a:off x="838197" y="1825623"/>
            <a:ext cx="5550109" cy="4351338"/>
          </a:xfrm>
        </p:spPr>
        <p:txBody>
          <a:bodyPr/>
          <a:lstStyle/>
          <a:p>
            <a:pPr>
              <a:defRPr/>
            </a:pPr>
            <a:r>
              <a:rPr lang="en-US" dirty="0"/>
              <a:t>Une cellule </a:t>
            </a:r>
            <a:r>
              <a:rPr lang="en-US" dirty="0" err="1"/>
              <a:t>photoélectrique</a:t>
            </a:r>
            <a:r>
              <a:rPr lang="en-US" dirty="0"/>
              <a:t>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mesurer</a:t>
            </a:r>
            <a:r>
              <a:rPr lang="en-US" dirty="0"/>
              <a:t> la lumière</a:t>
            </a:r>
          </a:p>
          <a:p>
            <a:pPr>
              <a:defRPr/>
            </a:pPr>
            <a:r>
              <a:rPr lang="en-US" dirty="0" err="1"/>
              <a:t>Exercice</a:t>
            </a:r>
            <a:r>
              <a:rPr lang="en-US" dirty="0"/>
              <a:t>: </a:t>
            </a:r>
            <a:r>
              <a:rPr lang="en-US" dirty="0" err="1"/>
              <a:t>faites</a:t>
            </a:r>
            <a:r>
              <a:rPr lang="en-US" dirty="0"/>
              <a:t> un circuit simple qui </a:t>
            </a:r>
            <a:r>
              <a:rPr lang="en-US" dirty="0" err="1"/>
              <a:t>allumera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lumière </a:t>
            </a:r>
            <a:r>
              <a:rPr lang="en-US" dirty="0" err="1"/>
              <a:t>lorsque</a:t>
            </a:r>
            <a:r>
              <a:rPr lang="en-US" dirty="0"/>
              <a:t> la pièce </a:t>
            </a:r>
            <a:r>
              <a:rPr lang="en-US" dirty="0" err="1"/>
              <a:t>deviendra</a:t>
            </a:r>
            <a:r>
              <a:rPr lang="en-US" dirty="0"/>
              <a:t> </a:t>
            </a:r>
            <a:r>
              <a:rPr lang="en-US" dirty="0" err="1"/>
              <a:t>sombre</a:t>
            </a:r>
            <a:r>
              <a:rPr lang="en-US" dirty="0"/>
              <a:t>.</a:t>
            </a:r>
            <a:endParaRPr lang="en-US" sz="2800" dirty="0"/>
          </a:p>
        </p:txBody>
      </p:sp>
      <p:sp>
        <p:nvSpPr>
          <p:cNvPr id="11" name=" 10"/>
          <p:cNvSpPr/>
          <p:nvPr/>
        </p:nvSpPr>
        <p:spPr bwMode="auto">
          <a:xfrm>
            <a:off x="5968559" y="3337560"/>
            <a:ext cx="2492836" cy="268294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rcRect/>
          <a:stretch/>
        </p:blipFill>
        <p:spPr bwMode="auto">
          <a:xfrm>
            <a:off x="6434999" y="1716437"/>
            <a:ext cx="5515718" cy="301158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>
          <a:xfrm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Groupe B: Une coupe </a:t>
            </a:r>
            <a:r>
              <a:rPr lang="en-US" sz="4400" b="0" i="0" u="none" strike="noStrike" cap="none" spc="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ajustée</a:t>
            </a:r>
            <a:endParaRPr dirty="0"/>
          </a:p>
        </p:txBody>
      </p:sp>
      <p:sp>
        <p:nvSpPr>
          <p:cNvPr id="5" name="Rettangolo 3"/>
          <p:cNvSpPr/>
          <p:nvPr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8" name="CasellaDiTesto 9"/>
          <p:cNvSpPr>
            <a:spLocks/>
          </p:cNvSpPr>
          <p:nvPr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auto">
          <a:xfrm>
            <a:off x="838197" y="1825623"/>
            <a:ext cx="5550109" cy="4351338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Divisez-vous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4 </a:t>
            </a:r>
            <a:r>
              <a:rPr lang="en-US" dirty="0" err="1"/>
              <a:t>groupes</a:t>
            </a:r>
            <a:r>
              <a:rPr lang="en-US" dirty="0"/>
              <a:t>.</a:t>
            </a:r>
          </a:p>
          <a:p>
            <a:pPr>
              <a:defRPr/>
            </a:pPr>
            <a:r>
              <a:rPr lang="en-US" dirty="0" err="1"/>
              <a:t>Chaque</a:t>
            </a:r>
            <a:r>
              <a:rPr lang="en-US" dirty="0"/>
              <a:t> </a:t>
            </a:r>
            <a:r>
              <a:rPr lang="en-US" dirty="0" err="1"/>
              <a:t>groupe</a:t>
            </a:r>
            <a:r>
              <a:rPr lang="en-US" dirty="0"/>
              <a:t> </a:t>
            </a:r>
            <a:r>
              <a:rPr lang="en-US" dirty="0" err="1"/>
              <a:t>concevra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pièce de puzzle </a:t>
            </a:r>
            <a:r>
              <a:rPr lang="en-US" dirty="0" err="1"/>
              <a:t>comme</a:t>
            </a:r>
            <a:r>
              <a:rPr lang="en-US" dirty="0"/>
              <a:t> </a:t>
            </a:r>
            <a:r>
              <a:rPr lang="en-US" dirty="0" err="1"/>
              <a:t>indiqué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droite:</a:t>
            </a:r>
          </a:p>
          <a:p>
            <a:pPr>
              <a:defRPr/>
            </a:pPr>
            <a:r>
              <a:rPr lang="en-US" dirty="0"/>
              <a:t>Les </a:t>
            </a:r>
            <a:r>
              <a:rPr lang="en-US" dirty="0" err="1"/>
              <a:t>pièces</a:t>
            </a:r>
            <a:r>
              <a:rPr lang="en-US" dirty="0"/>
              <a:t> </a:t>
            </a:r>
            <a:r>
              <a:rPr lang="en-US" dirty="0" err="1"/>
              <a:t>doivent</a:t>
            </a:r>
            <a:r>
              <a:rPr lang="en-US" dirty="0"/>
              <a:t> </a:t>
            </a:r>
            <a:r>
              <a:rPr lang="en-US" dirty="0" err="1"/>
              <a:t>s'emboîter</a:t>
            </a:r>
            <a:endParaRPr lang="en-US" sz="2800" dirty="0"/>
          </a:p>
        </p:txBody>
      </p:sp>
      <p:sp>
        <p:nvSpPr>
          <p:cNvPr id="11" name=" 10"/>
          <p:cNvSpPr/>
          <p:nvPr/>
        </p:nvSpPr>
        <p:spPr bwMode="auto">
          <a:xfrm>
            <a:off x="5968559" y="3337560"/>
            <a:ext cx="2492836" cy="268294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rcRect/>
          <a:stretch/>
        </p:blipFill>
        <p:spPr bwMode="auto">
          <a:xfrm>
            <a:off x="6667499" y="738176"/>
            <a:ext cx="4876799" cy="487679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>
          <a:xfrm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Groupe B: </a:t>
            </a:r>
            <a:r>
              <a:rPr lang="en-US" dirty="0"/>
              <a:t>Une coupe </a:t>
            </a:r>
            <a:r>
              <a:rPr lang="en-US" dirty="0" err="1"/>
              <a:t>ajustée</a:t>
            </a:r>
            <a:endParaRPr dirty="0"/>
          </a:p>
        </p:txBody>
      </p:sp>
      <p:sp>
        <p:nvSpPr>
          <p:cNvPr id="5" name="Rettangolo 3"/>
          <p:cNvSpPr/>
          <p:nvPr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8" name="CasellaDiTesto 9"/>
          <p:cNvSpPr>
            <a:spLocks/>
          </p:cNvSpPr>
          <p:nvPr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auto">
          <a:xfrm>
            <a:off x="838197" y="1825623"/>
            <a:ext cx="5550109" cy="4351338"/>
          </a:xfrm>
        </p:spPr>
        <p:txBody>
          <a:bodyPr/>
          <a:lstStyle/>
          <a:p>
            <a:pPr marL="394023" indent="-394023">
              <a:buAutoNum type="arabicPeriod"/>
              <a:defRPr/>
            </a:pPr>
            <a:r>
              <a:rPr lang="en-US" dirty="0" err="1"/>
              <a:t>Réalisez</a:t>
            </a:r>
            <a:r>
              <a:rPr lang="en-US" dirty="0"/>
              <a:t> un dessin 2D sur papier, avec des </a:t>
            </a:r>
            <a:r>
              <a:rPr lang="en-US" dirty="0" err="1"/>
              <a:t>mesures</a:t>
            </a:r>
            <a:endParaRPr lang="en-US" dirty="0"/>
          </a:p>
          <a:p>
            <a:pPr marL="394023" indent="-394023">
              <a:buAutoNum type="arabicPeriod"/>
              <a:defRPr/>
            </a:pPr>
            <a:r>
              <a:rPr lang="en-US" dirty="0" err="1"/>
              <a:t>Concevez</a:t>
            </a:r>
            <a:r>
              <a:rPr lang="en-US" dirty="0"/>
              <a:t> les </a:t>
            </a:r>
            <a:r>
              <a:rPr lang="en-US" dirty="0" err="1"/>
              <a:t>pièces</a:t>
            </a:r>
            <a:r>
              <a:rPr lang="en-US" dirty="0"/>
              <a:t> et </a:t>
            </a:r>
            <a:r>
              <a:rPr lang="en-US" dirty="0" err="1"/>
              <a:t>imprimez</a:t>
            </a:r>
            <a:r>
              <a:rPr lang="en-US" dirty="0"/>
              <a:t>-les </a:t>
            </a:r>
            <a:r>
              <a:rPr lang="en-US" dirty="0" err="1"/>
              <a:t>en</a:t>
            </a:r>
            <a:r>
              <a:rPr lang="en-US" dirty="0"/>
              <a:t> 3D.</a:t>
            </a:r>
          </a:p>
          <a:p>
            <a:pPr marL="394023" indent="-394023">
              <a:buAutoNum type="arabicPeriod"/>
              <a:defRPr/>
            </a:pPr>
            <a:r>
              <a:rPr lang="en-US" dirty="0" err="1"/>
              <a:t>Voyez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elles</a:t>
            </a:r>
            <a:r>
              <a:rPr lang="en-US" dirty="0"/>
              <a:t> </a:t>
            </a:r>
            <a:r>
              <a:rPr lang="en-US" dirty="0" err="1"/>
              <a:t>s'emboîtent</a:t>
            </a:r>
            <a:r>
              <a:rPr lang="en-US" dirty="0"/>
              <a:t>.</a:t>
            </a:r>
            <a:endParaRPr lang="en-US" sz="2800" dirty="0"/>
          </a:p>
        </p:txBody>
      </p:sp>
      <p:sp>
        <p:nvSpPr>
          <p:cNvPr id="11" name=" 10"/>
          <p:cNvSpPr/>
          <p:nvPr/>
        </p:nvSpPr>
        <p:spPr bwMode="auto">
          <a:xfrm>
            <a:off x="5968559" y="3337560"/>
            <a:ext cx="2492836" cy="268294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rcRect/>
          <a:stretch/>
        </p:blipFill>
        <p:spPr bwMode="auto">
          <a:xfrm>
            <a:off x="6667499" y="738176"/>
            <a:ext cx="4876799" cy="487679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6667499" y="738176"/>
            <a:ext cx="4876799" cy="4876799"/>
          </a:xfrm>
          <a:prstGeom prst="rect">
            <a:avLst/>
          </a:prstGeom>
        </p:spPr>
      </p:pic>
      <p:sp>
        <p:nvSpPr>
          <p:cNvPr id="4" name="Titolo 1"/>
          <p:cNvSpPr>
            <a:spLocks noGrp="1"/>
          </p:cNvSpPr>
          <p:nvPr>
            <p:ph type="title"/>
          </p:nvPr>
        </p:nvSpPr>
        <p:spPr bwMode="auto">
          <a:xfrm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Groupe B: </a:t>
            </a:r>
            <a:r>
              <a:rPr lang="en-US" sz="4400" b="0" i="0" u="none" strike="noStrike" cap="none" spc="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L’heure</a:t>
            </a:r>
            <a:r>
              <a:rPr lang="en-US" sz="4400" b="0" i="0" u="none" strike="noStrike" cap="none" spc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des questions! </a:t>
            </a:r>
            <a:endParaRPr dirty="0"/>
          </a:p>
        </p:txBody>
      </p:sp>
      <p:sp>
        <p:nvSpPr>
          <p:cNvPr id="5" name="Rettangolo 3"/>
          <p:cNvSpPr/>
          <p:nvPr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8" name="CasellaDiTesto 9"/>
          <p:cNvSpPr>
            <a:spLocks/>
          </p:cNvSpPr>
          <p:nvPr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auto">
          <a:xfrm>
            <a:off x="838197" y="1825623"/>
            <a:ext cx="5746750" cy="4351338"/>
          </a:xfrm>
        </p:spPr>
        <p:txBody>
          <a:bodyPr/>
          <a:lstStyle/>
          <a:p>
            <a:pPr marL="394023" indent="-394023">
              <a:buAutoNum type="arabicPeriod"/>
              <a:defRPr/>
            </a:pPr>
            <a:r>
              <a:rPr lang="en-US" dirty="0"/>
              <a:t>La 1ère version des </a:t>
            </a:r>
            <a:r>
              <a:rPr lang="en-US" dirty="0" err="1"/>
              <a:t>pièces</a:t>
            </a:r>
            <a:r>
              <a:rPr lang="en-US" dirty="0"/>
              <a:t> du puzzle </a:t>
            </a:r>
            <a:r>
              <a:rPr lang="en-US" dirty="0" err="1"/>
              <a:t>s'emboîtait-elle</a:t>
            </a:r>
            <a:r>
              <a:rPr lang="en-US" dirty="0"/>
              <a:t> ?</a:t>
            </a:r>
          </a:p>
          <a:p>
            <a:pPr marL="394023" indent="-394023">
              <a:buAutoNum type="arabicPeriod"/>
              <a:defRPr/>
            </a:pPr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problèmes</a:t>
            </a:r>
            <a:r>
              <a:rPr lang="en-US" dirty="0"/>
              <a:t> </a:t>
            </a:r>
            <a:r>
              <a:rPr lang="en-US" dirty="0" err="1"/>
              <a:t>avez-vous</a:t>
            </a:r>
            <a:r>
              <a:rPr lang="en-US" dirty="0"/>
              <a:t> </a:t>
            </a:r>
            <a:r>
              <a:rPr lang="en-US" dirty="0" err="1"/>
              <a:t>rencontrés</a:t>
            </a:r>
            <a:r>
              <a:rPr lang="en-US" dirty="0"/>
              <a:t> </a:t>
            </a:r>
            <a:r>
              <a:rPr lang="en-US" dirty="0" err="1"/>
              <a:t>lors</a:t>
            </a:r>
            <a:r>
              <a:rPr lang="en-US" dirty="0"/>
              <a:t> de </a:t>
            </a:r>
            <a:r>
              <a:rPr lang="en-US" dirty="0" err="1"/>
              <a:t>l'ajustement</a:t>
            </a:r>
            <a:r>
              <a:rPr lang="en-US" dirty="0"/>
              <a:t> ?</a:t>
            </a:r>
          </a:p>
          <a:p>
            <a:pPr marL="394023" indent="-394023">
              <a:buAutoNum type="arabicPeriod"/>
              <a:defRPr/>
            </a:pPr>
            <a:r>
              <a:rPr lang="en-US" dirty="0"/>
              <a:t>Quelle </a:t>
            </a:r>
            <a:r>
              <a:rPr lang="en-US" dirty="0" err="1"/>
              <a:t>recommandation</a:t>
            </a:r>
            <a:r>
              <a:rPr lang="en-US" dirty="0"/>
              <a:t> </a:t>
            </a:r>
            <a:r>
              <a:rPr lang="en-US" dirty="0" err="1"/>
              <a:t>donneriez-vous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quelqu'un</a:t>
            </a:r>
            <a:r>
              <a:rPr lang="en-US" dirty="0"/>
              <a:t> sur le point </a:t>
            </a:r>
            <a:r>
              <a:rPr lang="en-US" dirty="0" err="1"/>
              <a:t>d'accomplir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</a:t>
            </a:r>
            <a:r>
              <a:rPr lang="en-US" dirty="0" err="1"/>
              <a:t>tâche</a:t>
            </a:r>
            <a:r>
              <a:rPr lang="en-US" dirty="0"/>
              <a:t> ?</a:t>
            </a:r>
            <a:endParaRPr lang="en-US" sz="2800" dirty="0"/>
          </a:p>
        </p:txBody>
      </p:sp>
      <p:sp>
        <p:nvSpPr>
          <p:cNvPr id="11" name=" 10"/>
          <p:cNvSpPr/>
          <p:nvPr/>
        </p:nvSpPr>
        <p:spPr bwMode="auto">
          <a:xfrm>
            <a:off x="5968559" y="3337560"/>
            <a:ext cx="2492836" cy="268294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 bwMode="auto">
          <a:xfrm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Toute</a:t>
            </a:r>
            <a:r>
              <a:rPr lang="en-US" sz="4400" b="0" i="0" u="none" strike="noStrike" cap="none" spc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la </a:t>
            </a:r>
            <a:r>
              <a:rPr lang="en-US" sz="4400" b="0" i="0" u="none" strike="noStrike" cap="none" spc="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classe</a:t>
            </a:r>
            <a:r>
              <a:rPr lang="en-US" sz="4400" b="0" i="0" u="none" strike="noStrike" cap="none" spc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: </a:t>
            </a:r>
            <a:endParaRPr dirty="0"/>
          </a:p>
        </p:txBody>
      </p:sp>
      <p:sp>
        <p:nvSpPr>
          <p:cNvPr id="5" name="Rettangolo 3"/>
          <p:cNvSpPr/>
          <p:nvPr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8" name="CasellaDiTesto 9"/>
          <p:cNvSpPr>
            <a:spLocks/>
          </p:cNvSpPr>
          <p:nvPr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auto">
          <a:xfrm>
            <a:off x="838197" y="1825623"/>
            <a:ext cx="5550109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dirty="0" err="1"/>
              <a:t>Divisez-vous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/>
              <a:t>binômes </a:t>
            </a:r>
            <a:r>
              <a:rPr lang="en-US" dirty="0"/>
              <a:t>pour </a:t>
            </a:r>
            <a:r>
              <a:rPr lang="en-US" dirty="0" err="1"/>
              <a:t>travailler</a:t>
            </a:r>
            <a:r>
              <a:rPr lang="en-US" dirty="0"/>
              <a:t> ensemble sur la nouvelle </a:t>
            </a:r>
            <a:r>
              <a:rPr lang="en-US" dirty="0" err="1"/>
              <a:t>tâche</a:t>
            </a:r>
            <a:r>
              <a:rPr lang="en-US" dirty="0"/>
              <a:t>.</a:t>
            </a:r>
          </a:p>
          <a:p>
            <a:pPr marL="0" indent="0">
              <a:buNone/>
              <a:defRPr/>
            </a:pPr>
            <a:r>
              <a:rPr lang="en-US" dirty="0" err="1"/>
              <a:t>Expliquez-vous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fait dans la </a:t>
            </a:r>
            <a:r>
              <a:rPr lang="en-US" dirty="0" err="1"/>
              <a:t>tâche</a:t>
            </a:r>
            <a:r>
              <a:rPr lang="en-US" dirty="0"/>
              <a:t> </a:t>
            </a:r>
            <a:r>
              <a:rPr lang="en-US" dirty="0" err="1"/>
              <a:t>précédente</a:t>
            </a:r>
            <a:r>
              <a:rPr lang="en-US" dirty="0"/>
              <a:t>.</a:t>
            </a:r>
            <a:endParaRPr lang="en-US" sz="2800" dirty="0"/>
          </a:p>
        </p:txBody>
      </p:sp>
      <p:sp>
        <p:nvSpPr>
          <p:cNvPr id="11" name=" 10"/>
          <p:cNvSpPr/>
          <p:nvPr/>
        </p:nvSpPr>
        <p:spPr bwMode="auto">
          <a:xfrm>
            <a:off x="5968559" y="3337560"/>
            <a:ext cx="2492836" cy="268294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el_presentation_w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316</Words>
  <Application>Microsoft Macintosh PowerPoint</Application>
  <DocSecurity>0</DocSecurity>
  <PresentationFormat>Grand écran</PresentationFormat>
  <Paragraphs>78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Raleway</vt:lpstr>
      <vt:lpstr>Times New Roman</vt:lpstr>
      <vt:lpstr>Model_presentation_wm</vt:lpstr>
      <vt:lpstr>Capteurs intégrés</vt:lpstr>
      <vt:lpstr>Ordre du jour : </vt:lpstr>
      <vt:lpstr>Activités parallèles.</vt:lpstr>
      <vt:lpstr>Groupe A: Qu'est-ce qu'un capteur ?</vt:lpstr>
      <vt:lpstr>Groupe A: Que la lumière soit !!</vt:lpstr>
      <vt:lpstr>Groupe B: Une coupe ajustée</vt:lpstr>
      <vt:lpstr>Groupe B: Une coupe ajustée</vt:lpstr>
      <vt:lpstr>Groupe B: L’heure des questions! </vt:lpstr>
      <vt:lpstr>Toute la classe :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Capteurs intégrés</dc:title>
  <dc:subject/>
  <dc:creator/>
  <cp:keywords/>
  <dc:description/>
  <cp:lastModifiedBy>Informatique Sekoia</cp:lastModifiedBy>
  <cp:revision>4</cp:revision>
  <dcterms:modified xsi:type="dcterms:W3CDTF">2020-10-13T11:31:06Z</dcterms:modified>
  <cp:category/>
  <dc:identifier/>
  <cp:contentStatus/>
  <dc:language/>
  <cp:version/>
</cp:coreProperties>
</file>