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png" ContentType="image/png"/>
  <Default Extension="jpeg" ContentType="image/jpeg"/>
  <Default Extension="rels" ContentType="application/vnd.openxmlformats-package.relationships+xml"/>
  <Default Extension="jpg" ContentType="image/jpeg"/>
  <Default Extension="bin" ContentType="application/vnd.openxmlformats-officedocument.oleObject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9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12192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A649E17-7C6B-A2B7-D7F8-6EE6D8984F29}">
  <a:tblStyle styleId="{9A649E17-7C6B-A2B7-D7F8-6EE6D8984F29}" styleName="Middle Style 2 - accent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dk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dk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dk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a titol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ottotitolo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olo e testo vertical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verticale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olo e testo verticali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vertica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verticale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olo e contenut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Intestazione sezion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ue contenuti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contenuto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8" name="Segnaposto piè di pagina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nfront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testo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Segnaposto contenuto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7" name="Segnaposto testo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Segnaposto contenuto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9" name="Segnaposto data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10" name="Segnaposto piè di pagina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Segnaposto numero diapositiva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Solo titolo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data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6" name="Segnaposto piè di pagina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uota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data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5" name="Segnaposto piè di pagina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to con didascalia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contenuto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it-IT"/>
          </a:p>
        </p:txBody>
      </p:sp>
      <p:sp>
        <p:nvSpPr>
          <p:cNvPr id="6" name="Segnaposto testo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Segnaposto data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8" name="Segnaposto piè di pagina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magine con didascalia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5" name="Segnaposto immagine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it-IT"/>
          </a:p>
        </p:txBody>
      </p:sp>
      <p:sp>
        <p:nvSpPr>
          <p:cNvPr id="6" name="Segnaposto testo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Segnaposto data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8" name="Segnaposto piè di pagina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Ovr>
    <a:masterClrMapping/>
  </p:clrMapOvr>
  <p:hf dt="1" ftr="1" hdr="1" sldNum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egnaposto 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stile</a:t>
            </a:r>
            <a:endParaRPr lang="it-IT"/>
          </a:p>
        </p:txBody>
      </p:sp>
      <p:sp>
        <p:nvSpPr>
          <p:cNvPr id="5" name="Segnaposto testo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gli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6" name="Segnaposto data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8FB974-D739-0546-B632-A0B940458FB5}" type="datetimeFigureOut">
              <a:rPr/>
              <a:t/>
            </a:fld>
            <a:endParaRPr lang="it-IT"/>
          </a:p>
        </p:txBody>
      </p:sp>
      <p:sp>
        <p:nvSpPr>
          <p:cNvPr id="7" name="Segnaposto piè di pagina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E6E3E4F-FC29-B54C-AE8B-C5EE0653414F}" type="slidenum">
              <a:rPr/>
              <a:t/>
            </a:fld>
            <a:endParaRPr lang="it-IT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1" ftr="1" hdr="1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 sz="6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Embedded sensors</a:t>
            </a:r>
            <a:endParaRPr/>
          </a:p>
        </p:txBody>
      </p:sp>
      <p:sp>
        <p:nvSpPr>
          <p:cNvPr id="5" name="Sottotitolo 2" hidden="0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Warm up excercise</a:t>
            </a:r>
            <a:endParaRPr lang="it-IT"/>
          </a:p>
        </p:txBody>
      </p:sp>
      <p:sp>
        <p:nvSpPr>
          <p:cNvPr id="6" name="Rettangolo 3" hidden="0"/>
          <p:cNvSpPr/>
          <p:nvPr isPhoto="0" userDrawn="0"/>
        </p:nvSpPr>
        <p:spPr bwMode="auto"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" name="Rettangolo 4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8" name="Rettangolo 5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sp>
        <p:nvSpPr>
          <p:cNvPr id="9" name="Rettangolo 6" hidden="0"/>
          <p:cNvSpPr/>
          <p:nvPr isPhoto="0" userDrawn="0"/>
        </p:nvSpPr>
        <p:spPr bwMode="auto"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10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11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2" name="CasellaDiTesto 11" hidden="0"/>
          <p:cNvSpPr>
            <a:spLocks noAdjustHandles="0" noChangeArrowheads="0"/>
          </p:cNvSpPr>
          <p:nvPr isPhoto="0" userDrawn="0"/>
        </p:nvSpPr>
        <p:spPr bwMode="auto">
          <a:xfrm>
            <a:off x="0" y="6181628"/>
            <a:ext cx="354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3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139240" y="187845"/>
            <a:ext cx="2497280" cy="7710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Agenda: 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5036506" cy="4351338"/>
          </a:xfrm>
        </p:spPr>
        <p:txBody>
          <a:bodyPr/>
          <a:lstStyle/>
          <a:p>
            <a:pPr marL="394023" indent="-394023">
              <a:buAutoNum type="arabicPeriod" startAt="1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Divide class into two groups A and B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 marL="394023" indent="-394023">
              <a:buAutoNum type="arabicPeriod" startAt="1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Have parallel activities for the groups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 marL="394023" indent="-394023">
              <a:buAutoNum type="arabicPeriod" startAt="1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Make pairs with students from each previous group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 marL="394023" indent="-394023">
              <a:buAutoNum type="arabicPeriod" startAt="1"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Work on embedded sensor in pairs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 marL="394023" indent="-394023">
              <a:buAutoNum type="arabicPeriod" startAt="1"/>
              <a:defRPr/>
            </a:pPr>
            <a:endParaRPr lang="en-US" sz="2800"/>
          </a:p>
        </p:txBody>
      </p:sp>
      <p:sp>
        <p:nvSpPr>
          <p:cNvPr id="11" name="" hidden="0"/>
          <p:cNvSpPr/>
          <p:nvPr isPhoto="0" userDrawn="0"/>
        </p:nvSpPr>
        <p:spPr bwMode="auto">
          <a:xfrm flipH="0" flipV="0"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graphicFrame>
        <p:nvGraphicFramePr>
          <p:cNvPr id="12" name="" hidden="0"/>
          <p:cNvGraphicFramePr>
            <a:graphicFrameLocks xmlns:a="http://schemas.openxmlformats.org/drawingml/2006/main"/>
          </p:cNvGraphicFramePr>
          <p:nvPr isPhoto="0" userDrawn="0"/>
        </p:nvGraphicFramePr>
        <p:xfrm>
          <a:off x="6868854" y="2025276"/>
          <a:ext cx="4747963" cy="230886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{9A649E17-7C6B-A2B7-D7F8-6EE6D8984F29}</a:tableStyleId>
              </a:tblPr>
              <a:tblGrid>
                <a:gridCol w="895228"/>
                <a:gridCol w="1342843"/>
                <a:gridCol w="2497190"/>
              </a:tblGrid>
              <a:tr h="365759">
                <a:tc>
                  <a:txBody>
                    <a:bodyPr/>
                    <a:p>
                      <a:pPr>
                        <a:defRPr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Group 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Group B</a:t>
                      </a: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Pair 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Student 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Student 2</a:t>
                      </a: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Pair 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Student 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4</a:t>
                      </a: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Pair 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6</a:t>
                      </a: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Pair 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8</a:t>
                      </a:r>
                      <a:endParaRPr/>
                    </a:p>
                  </a:txBody>
                  <a:tcPr/>
                </a:tc>
              </a:tr>
              <a:tr h="365759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/>
                        <a:t>Pair 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10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8" y="365124"/>
            <a:ext cx="11045486" cy="1325562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Parallel activities. 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9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2"/>
            <a:ext cx="2219214" cy="635456"/>
          </a:xfrm>
          <a:prstGeom prst="rect">
            <a:avLst/>
          </a:prstGeom>
        </p:spPr>
      </p:pic>
      <p:sp>
        <p:nvSpPr>
          <p:cNvPr id="8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6"/>
            <a:ext cx="3541983" cy="36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9" cy="635456"/>
          </a:xfrm>
          <a:prstGeom prst="rect">
            <a:avLst/>
          </a:prstGeom>
          <a:noFill/>
        </p:spPr>
      </p:pic>
      <p:sp>
        <p:nvSpPr>
          <p:cNvPr id="10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5036507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 A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 mins: Lecture on sensors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 hours: Build a simple circuit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>
              <a:defRPr/>
            </a:pPr>
            <a:endParaRPr lang="en-US" sz="2800"/>
          </a:p>
        </p:txBody>
      </p:sp>
      <p:sp>
        <p:nvSpPr>
          <p:cNvPr id="11" name="" hidden="0"/>
          <p:cNvSpPr/>
          <p:nvPr isPhoto="0" userDrawn="0"/>
        </p:nvSpPr>
        <p:spPr bwMode="auto">
          <a:xfrm flipH="0" flipV="0">
            <a:off x="5968559" y="3337560"/>
            <a:ext cx="2492836" cy="2682941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6469153" y="1825623"/>
            <a:ext cx="5036506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 B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 mins: Making a puzzle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 hours: Designing and printing puzzle pieces. 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>
              <a:defRPr/>
            </a:pPr>
            <a:endParaRPr 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A: What is a sensor?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6" name="Rettangolo 4" hidden="0"/>
          <p:cNvSpPr/>
          <p:nvPr isPhoto="0" userDrawn="0"/>
        </p:nvSpPr>
        <p:spPr bwMode="auto">
          <a:xfrm>
            <a:off x="3047999" y="3105832"/>
            <a:ext cx="6095998" cy="646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br>
              <a:rPr lang="it-IT">
                <a:latin typeface="Times New Roman"/>
              </a:rPr>
            </a:br>
            <a:endParaRPr lang="it-IT">
              <a:latin typeface="Times New Roman"/>
            </a:endParaRPr>
          </a:p>
        </p:txBody>
      </p:sp>
      <p:pic>
        <p:nvPicPr>
          <p:cNvPr id="7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8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9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10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1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4541581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Cues: 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Does a human have sensors? Which? 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there an electronic equivalent to the 5 basic human sensors? 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endParaRPr lang="en-US" sz="2800"/>
          </a:p>
        </p:txBody>
      </p:sp>
      <p:pic>
        <p:nvPicPr>
          <p:cNvPr id="12" name="" hidden="0"/>
          <p:cNvPicPr>
            <a:picLocks noChangeAspect="1"/>
          </p:cNvPicPr>
          <p:nvPr isPhoto="0" userDrawn="0"/>
        </p:nvPicPr>
        <p:blipFill>
          <a:blip r:embed="rId5"/>
          <a:srcRect l="0" t="0" r="0" b="0"/>
          <a:stretch/>
        </p:blipFill>
        <p:spPr bwMode="auto">
          <a:xfrm>
            <a:off x="5584264" y="1522132"/>
            <a:ext cx="5940000" cy="396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A: Let there be light!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5550109" cy="4351338"/>
          </a:xfrm>
        </p:spPr>
        <p:txBody>
          <a:bodyPr/>
          <a:lstStyle/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photocell can measure light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Exercise: Make a small circuit that will turn on a light, when the room goes dark.   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>
              <a:defRPr/>
            </a:pPr>
            <a:endParaRPr lang="en-US" sz="2800"/>
          </a:p>
        </p:txBody>
      </p:sp>
      <p:sp>
        <p:nvSpPr>
          <p:cNvPr id="11" name="" hidden="0"/>
          <p:cNvSpPr/>
          <p:nvPr isPhoto="0" userDrawn="0"/>
        </p:nvSpPr>
        <p:spPr bwMode="auto">
          <a:xfrm flipH="0" flipV="0"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2" name="" hidden="0"/>
          <p:cNvPicPr>
            <a:picLocks noChangeAspect="1"/>
          </p:cNvPicPr>
          <p:nvPr isPhoto="0" userDrawn="0"/>
        </p:nvPicPr>
        <p:blipFill>
          <a:blip r:embed="rId5"/>
          <a:srcRect l="0" t="0" r="0" b="0"/>
          <a:stretch/>
        </p:blipFill>
        <p:spPr bwMode="auto">
          <a:xfrm flipH="0" flipV="0">
            <a:off x="6434999" y="1716437"/>
            <a:ext cx="5515718" cy="30115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B: A puzzling fit 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5550109" cy="4351338"/>
          </a:xfrm>
        </p:spPr>
        <p:txBody>
          <a:bodyPr/>
          <a:lstStyle/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Divide into 4 groups.</a:t>
            </a:r>
            <a:endParaRPr lang="en-US" sz="2800" b="0" i="0" u="none" strike="noStrike" cap="none" spc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Each group will design a puzzle piece as shown to the right: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The pieces must fit together</a:t>
            </a:r>
            <a:endParaRPr lang="en-US" sz="2800" b="0" i="0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  <a:p>
            <a:pPr>
              <a:defRPr/>
            </a:pPr>
            <a:endParaRPr lang="en-US" sz="2800"/>
          </a:p>
        </p:txBody>
      </p:sp>
      <p:sp>
        <p:nvSpPr>
          <p:cNvPr id="11" name="" hidden="0"/>
          <p:cNvSpPr/>
          <p:nvPr isPhoto="0" userDrawn="0"/>
        </p:nvSpPr>
        <p:spPr bwMode="auto">
          <a:xfrm flipH="0" flipV="0"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2" name="" hidden="0"/>
          <p:cNvPicPr>
            <a:picLocks noChangeAspect="1"/>
          </p:cNvPicPr>
          <p:nvPr isPhoto="0" userDrawn="0"/>
        </p:nvPicPr>
        <p:blipFill>
          <a:blip r:embed="rId5"/>
          <a:srcRect l="0" t="0" r="0" b="0"/>
          <a:stretch/>
        </p:blipFill>
        <p:spPr bwMode="auto">
          <a:xfrm>
            <a:off x="6667499" y="738176"/>
            <a:ext cx="4876799" cy="48767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B: A puzzling fit 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5550109" cy="4351338"/>
          </a:xfrm>
        </p:spPr>
        <p:txBody>
          <a:bodyPr/>
          <a:lstStyle/>
          <a:p>
            <a:pPr marL="394023" indent="-394023">
              <a:buAutoNum type="arabicPeriod" startAt="1"/>
              <a:defRPr/>
            </a:pPr>
            <a:r>
              <a:rPr lang="en-US" sz="2800"/>
              <a:t>Make a 2D drawing on paper, with measurements</a:t>
            </a:r>
            <a:endParaRPr lang="en-US" sz="2800"/>
          </a:p>
          <a:p>
            <a:pPr marL="394023" indent="-394023">
              <a:buAutoNum type="arabicPeriod" startAt="1"/>
              <a:defRPr/>
            </a:pPr>
            <a:r>
              <a:rPr lang="en-US" sz="2800"/>
              <a:t>Design the pieces, and 3D print them. </a:t>
            </a:r>
            <a:endParaRPr lang="en-US" sz="2800"/>
          </a:p>
          <a:p>
            <a:pPr marL="394023" indent="-394023">
              <a:buAutoNum type="arabicPeriod" startAt="1"/>
              <a:defRPr/>
            </a:pPr>
            <a:r>
              <a:rPr lang="en-US" sz="2800"/>
              <a:t>See if they fit together. </a:t>
            </a:r>
            <a:endParaRPr lang="en-US" sz="2800"/>
          </a:p>
        </p:txBody>
      </p:sp>
      <p:sp>
        <p:nvSpPr>
          <p:cNvPr id="11" name="" hidden="0"/>
          <p:cNvSpPr/>
          <p:nvPr isPhoto="0" userDrawn="0"/>
        </p:nvSpPr>
        <p:spPr bwMode="auto">
          <a:xfrm flipH="0" flipV="0"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2" name="" hidden="0"/>
          <p:cNvPicPr>
            <a:picLocks noChangeAspect="1"/>
          </p:cNvPicPr>
          <p:nvPr isPhoto="0" userDrawn="0"/>
        </p:nvPicPr>
        <p:blipFill>
          <a:blip r:embed="rId5"/>
          <a:srcRect l="0" t="0" r="0" b="0"/>
          <a:stretch/>
        </p:blipFill>
        <p:spPr bwMode="auto">
          <a:xfrm>
            <a:off x="6667499" y="738176"/>
            <a:ext cx="4876799" cy="48767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Group B:Question time! 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5550109" cy="4351338"/>
          </a:xfrm>
        </p:spPr>
        <p:txBody>
          <a:bodyPr/>
          <a:lstStyle/>
          <a:p>
            <a:pPr marL="394023" indent="-394023">
              <a:buAutoNum type="arabicPeriod" startAt="1"/>
              <a:defRPr/>
            </a:pPr>
            <a:r>
              <a:rPr lang="en-US" sz="2800"/>
              <a:t>Did the 1st version of the puzzle pieces fit together?</a:t>
            </a:r>
            <a:endParaRPr lang="en-US" sz="2800"/>
          </a:p>
          <a:p>
            <a:pPr marL="394023" indent="-394023">
              <a:buAutoNum type="arabicPeriod" startAt="1"/>
              <a:defRPr/>
            </a:pPr>
            <a:r>
              <a:rPr lang="en-US" sz="2800"/>
              <a:t>What problems did you face with fitting? </a:t>
            </a:r>
            <a:endParaRPr lang="en-US" sz="2800"/>
          </a:p>
          <a:p>
            <a:pPr marL="394023" indent="-394023">
              <a:buAutoNum type="arabicPeriod" startAt="1"/>
              <a:defRPr/>
            </a:pPr>
            <a:r>
              <a:rPr lang="en-US" sz="2800"/>
              <a:t>What 3 recommendation would you give to someone about to perform the same task?</a:t>
            </a:r>
            <a:endParaRPr lang="en-US" sz="2800"/>
          </a:p>
        </p:txBody>
      </p:sp>
      <p:sp>
        <p:nvSpPr>
          <p:cNvPr id="11" name="" hidden="0"/>
          <p:cNvSpPr/>
          <p:nvPr isPhoto="0" userDrawn="0"/>
        </p:nvSpPr>
        <p:spPr bwMode="auto">
          <a:xfrm flipH="0" flipV="0"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12" name="" hidden="0"/>
          <p:cNvPicPr>
            <a:picLocks noChangeAspect="1"/>
          </p:cNvPicPr>
          <p:nvPr isPhoto="0" userDrawn="0"/>
        </p:nvPicPr>
        <p:blipFill>
          <a:blip r:embed="rId5"/>
          <a:srcRect l="0" t="0" r="0" b="0"/>
          <a:stretch/>
        </p:blipFill>
        <p:spPr bwMode="auto">
          <a:xfrm>
            <a:off x="6667499" y="738176"/>
            <a:ext cx="4876799" cy="48767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olo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7" y="365123"/>
            <a:ext cx="11045486" cy="1325561"/>
          </a:xfrm>
        </p:spPr>
        <p:txBody>
          <a:bodyPr/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Whole class: </a:t>
            </a:r>
            <a:endParaRPr/>
          </a:p>
        </p:txBody>
      </p:sp>
      <p:sp>
        <p:nvSpPr>
          <p:cNvPr id="5" name="Rettangolo 3" hidden="0"/>
          <p:cNvSpPr/>
          <p:nvPr isPhoto="0" userDrawn="0"/>
        </p:nvSpPr>
        <p:spPr bwMode="auto">
          <a:xfrm>
            <a:off x="0" y="5874588"/>
            <a:ext cx="12192000" cy="983408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6" name="Immagine 7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731504" y="5960898"/>
            <a:ext cx="2377944" cy="915147"/>
          </a:xfrm>
          <a:prstGeom prst="rect">
            <a:avLst/>
          </a:prstGeom>
        </p:spPr>
      </p:pic>
      <p:pic>
        <p:nvPicPr>
          <p:cNvPr id="7" name="Immagine 8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9731504" y="187841"/>
            <a:ext cx="2219213" cy="635455"/>
          </a:xfrm>
          <a:prstGeom prst="rect">
            <a:avLst/>
          </a:prstGeom>
        </p:spPr>
      </p:pic>
      <p:sp>
        <p:nvSpPr>
          <p:cNvPr id="8" name="CasellaDiTesto 9" hidden="0"/>
          <p:cNvSpPr>
            <a:spLocks noAdjustHandles="0" noChangeArrowheads="0"/>
          </p:cNvSpPr>
          <p:nvPr isPhoto="0" userDrawn="0"/>
        </p:nvSpPr>
        <p:spPr bwMode="auto">
          <a:xfrm>
            <a:off x="0" y="6181625"/>
            <a:ext cx="3541982" cy="36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latin typeface="Raleway"/>
                <a:ea typeface="Raleway"/>
                <a:cs typeface="Raleway"/>
              </a:rPr>
              <a:t>2017-1-DE03-KA201-035615</a:t>
            </a:r>
            <a:endParaRPr lang="it-IT">
              <a:latin typeface="Raleway"/>
              <a:ea typeface="Raleway"/>
              <a:cs typeface="Raleway"/>
            </a:endParaRPr>
          </a:p>
        </p:txBody>
      </p:sp>
      <p:pic>
        <p:nvPicPr>
          <p:cNvPr id="9" name="Picture 2" descr="https://lh5.googleusercontent.com/jfb6UrHx3djQz0YjC8dLEiV6Werxxh1eCaXh1__eD2-5T63nWBudlCvxlnP5UCLVsPB4iHRfFAFO-cNgs0h7n6y5FrXDcxT9opORJtCIjj3jt42EWKmoF40odlS9g1P_s5DbCQwqK74" hidden="0"/>
          <p:cNvPicPr>
            <a:picLocks noChangeAspect="1" noChangeArrowheads="1"/>
          </p:cNvPicPr>
          <p:nvPr isPhoto="0" userDrawn="0"/>
        </p:nvPicPr>
        <p:blipFill>
          <a:blip r:embed="rId4"/>
          <a:stretch/>
        </p:blipFill>
        <p:spPr bwMode="auto">
          <a:xfrm>
            <a:off x="0" y="0"/>
            <a:ext cx="2058158" cy="635455"/>
          </a:xfrm>
          <a:prstGeom prst="rect">
            <a:avLst/>
          </a:prstGeom>
          <a:noFill/>
        </p:spPr>
      </p:pic>
      <p:sp>
        <p:nvSpPr>
          <p:cNvPr id="10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7" y="1825623"/>
            <a:ext cx="5550109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/>
              <a:t>Divide into pairs to work together on the new task. </a:t>
            </a:r>
            <a:endParaRPr lang="en-US" sz="2800"/>
          </a:p>
          <a:p>
            <a:pPr marL="394023" indent="-394023">
              <a:buAutoNum type="arabicPeriod" startAt="1"/>
              <a:defRPr/>
            </a:pPr>
            <a:r>
              <a:rPr lang="en-US" sz="2800"/>
              <a:t>Explain to each other, what you did in the previous task. </a:t>
            </a:r>
            <a:endParaRPr lang="en-US" sz="2800"/>
          </a:p>
          <a:p>
            <a:pPr marL="394023" indent="-394023">
              <a:buAutoNum type="arabicPeriod" startAt="1"/>
              <a:defRPr/>
            </a:pPr>
            <a:endParaRPr lang="en-US" sz="2800"/>
          </a:p>
          <a:p>
            <a:pPr marL="394023" indent="-394023">
              <a:buAutoNum type="arabicPeriod" startAt="1"/>
              <a:defRPr/>
            </a:pPr>
            <a:endParaRPr lang="en-US" sz="2800"/>
          </a:p>
        </p:txBody>
      </p:sp>
      <p:sp>
        <p:nvSpPr>
          <p:cNvPr id="11" name="" hidden="0"/>
          <p:cNvSpPr/>
          <p:nvPr isPhoto="0" userDrawn="0"/>
        </p:nvSpPr>
        <p:spPr bwMode="auto">
          <a:xfrm flipH="0" flipV="0">
            <a:off x="5968559" y="3337560"/>
            <a:ext cx="2492836" cy="2682940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sz="12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Model_presentation_w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ONLYOFFICE/5.3.3.40</Application>
  <DocSecurity>0</DocSecurity>
  <PresentationFormat>On-screen Show (4:3)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</cp:revision>
  <dcterms:modified xsi:type="dcterms:W3CDTF">2020-04-20T17:54:29Z</dcterms:modified>
  <cp:category/>
  <cp:contentStatus/>
  <cp:version/>
</cp:coreProperties>
</file>