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sldIdLst>
    <p:sldId id="263" r:id="rId2"/>
    <p:sldId id="268" r:id="rId3"/>
    <p:sldId id="302" r:id="rId4"/>
    <p:sldId id="321" r:id="rId5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44163"/>
    <a:srgbClr val="D23D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498"/>
    <p:restoredTop sz="88308" autoAdjust="0"/>
  </p:normalViewPr>
  <p:slideViewPr>
    <p:cSldViewPr snapToGrid="0" snapToObjects="1">
      <p:cViewPr varScale="1">
        <p:scale>
          <a:sx n="56" d="100"/>
          <a:sy n="56" d="100"/>
        </p:scale>
        <p:origin x="1208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F1F0E2-3D9F-2946-B624-776A89EC75DC}" type="datetimeFigureOut">
              <a:rPr lang="it-IT" smtClean="0"/>
              <a:t>03/02/2020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49FCC3-DBCD-8F4E-8515-3121F58473B1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75885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D84FC2-0458-423C-8E33-CAFC6339AB9A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36603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D84FC2-0458-423C-8E33-CAFC6339AB9A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78359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D84FC2-0458-423C-8E33-CAFC6339AB9A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95197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D84FC2-0458-423C-8E33-CAFC6339AB9A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02980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FB974-D739-0546-B632-A0B940458FB5}" type="datetimeFigureOut">
              <a:rPr lang="it-IT" smtClean="0"/>
              <a:t>03/02/2020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E3E4F-FC29-B54C-AE8B-C5EE0653414F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67279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FB974-D739-0546-B632-A0B940458FB5}" type="datetimeFigureOut">
              <a:rPr lang="it-IT" smtClean="0"/>
              <a:t>03/02/2020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E3E4F-FC29-B54C-AE8B-C5EE0653414F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093443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FB974-D739-0546-B632-A0B940458FB5}" type="datetimeFigureOut">
              <a:rPr lang="it-IT" smtClean="0"/>
              <a:t>03/02/2020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E3E4F-FC29-B54C-AE8B-C5EE0653414F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73327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FB974-D739-0546-B632-A0B940458FB5}" type="datetimeFigureOut">
              <a:rPr lang="it-IT" smtClean="0"/>
              <a:t>03/02/2020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E3E4F-FC29-B54C-AE8B-C5EE0653414F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39517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FB974-D739-0546-B632-A0B940458FB5}" type="datetimeFigureOut">
              <a:rPr lang="it-IT" smtClean="0"/>
              <a:t>03/02/2020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E3E4F-FC29-B54C-AE8B-C5EE0653414F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998909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FB974-D739-0546-B632-A0B940458FB5}" type="datetimeFigureOut">
              <a:rPr lang="it-IT" smtClean="0"/>
              <a:t>03/02/2020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E3E4F-FC29-B54C-AE8B-C5EE0653414F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078437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FB974-D739-0546-B632-A0B940458FB5}" type="datetimeFigureOut">
              <a:rPr lang="it-IT" smtClean="0"/>
              <a:t>03/02/2020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E3E4F-FC29-B54C-AE8B-C5EE0653414F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467203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FB974-D739-0546-B632-A0B940458FB5}" type="datetimeFigureOut">
              <a:rPr lang="it-IT" smtClean="0"/>
              <a:t>03/02/2020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E3E4F-FC29-B54C-AE8B-C5EE0653414F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026807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FB974-D739-0546-B632-A0B940458FB5}" type="datetimeFigureOut">
              <a:rPr lang="it-IT" smtClean="0"/>
              <a:t>03/02/2020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E3E4F-FC29-B54C-AE8B-C5EE0653414F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87540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FB974-D739-0546-B632-A0B940458FB5}" type="datetimeFigureOut">
              <a:rPr lang="it-IT" smtClean="0"/>
              <a:t>03/02/2020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E3E4F-FC29-B54C-AE8B-C5EE0653414F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5299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FB974-D739-0546-B632-A0B940458FB5}" type="datetimeFigureOut">
              <a:rPr lang="it-IT" smtClean="0"/>
              <a:t>03/02/2020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E3E4F-FC29-B54C-AE8B-C5EE0653414F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097531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8FB974-D739-0546-B632-A0B940458FB5}" type="datetimeFigureOut">
              <a:rPr lang="it-IT" smtClean="0"/>
              <a:t>03/02/2020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6E3E4F-FC29-B54C-AE8B-C5EE0653414F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338055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847528" y="2132857"/>
            <a:ext cx="9170992" cy="1470025"/>
          </a:xfrm>
        </p:spPr>
        <p:txBody>
          <a:bodyPr>
            <a:noAutofit/>
          </a:bodyPr>
          <a:lstStyle/>
          <a:p>
            <a:r>
              <a:rPr lang="ro-RO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Formele </a:t>
            </a:r>
            <a:r>
              <a:rPr lang="ro-RO" sz="5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alotrope</a:t>
            </a:r>
            <a:r>
              <a:rPr lang="ro-RO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ale carbonului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b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o-RO" sz="5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Fulerene</a:t>
            </a:r>
            <a:r>
              <a:rPr lang="ro-RO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și </a:t>
            </a:r>
            <a:r>
              <a:rPr lang="en-US" sz="5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Nanotub</a:t>
            </a:r>
            <a:r>
              <a:rPr lang="ro-RO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uri</a:t>
            </a:r>
            <a:endParaRPr lang="ru-RU" sz="5400" b="1" dirty="0">
              <a:solidFill>
                <a:schemeClr val="accent5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44391" y="4221088"/>
            <a:ext cx="8352928" cy="1224136"/>
          </a:xfrm>
        </p:spPr>
        <p:txBody>
          <a:bodyPr>
            <a:noAutofit/>
          </a:bodyPr>
          <a:lstStyle/>
          <a:p>
            <a:r>
              <a:rPr lang="ro-RO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Echipa </a:t>
            </a:r>
            <a:r>
              <a:rPr lang="ro-RO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WeMakers</a:t>
            </a:r>
            <a:r>
              <a:rPr lang="ro-RO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UVT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ROMANIA</a:t>
            </a:r>
            <a:endParaRPr lang="ru-RU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2" descr="https://www.valahia.ro/images/design/logo-mare.jpg">
            <a:extLst>
              <a:ext uri="{FF2B5EF4-FFF2-40B4-BE49-F238E27FC236}">
                <a16:creationId xmlns:a16="http://schemas.microsoft.com/office/drawing/2014/main" id="{DB102EE7-A174-4435-9E0B-2FB8D9EDCE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4666" y="136043"/>
            <a:ext cx="1113661" cy="96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338" name="Picture 2" descr="logo%20wm%20per%20timesheet">
            <a:extLst>
              <a:ext uri="{FF2B5EF4-FFF2-40B4-BE49-F238E27FC236}">
                <a16:creationId xmlns:a16="http://schemas.microsoft.com/office/drawing/2014/main" id="{C201022A-B98C-4253-A14D-A14CB26B34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278" y="136043"/>
            <a:ext cx="2520280" cy="969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ttangolo 3">
            <a:extLst>
              <a:ext uri="{FF2B5EF4-FFF2-40B4-BE49-F238E27FC236}">
                <a16:creationId xmlns:a16="http://schemas.microsoft.com/office/drawing/2014/main" id="{F7554296-6032-44C4-A10D-33AE341F5D17}"/>
              </a:ext>
            </a:extLst>
          </p:cNvPr>
          <p:cNvSpPr/>
          <p:nvPr/>
        </p:nvSpPr>
        <p:spPr>
          <a:xfrm>
            <a:off x="0" y="5874589"/>
            <a:ext cx="12192000" cy="983411"/>
          </a:xfrm>
          <a:prstGeom prst="rect">
            <a:avLst/>
          </a:prstGeom>
          <a:solidFill>
            <a:srgbClr val="E4416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8" name="Immagine 7">
            <a:extLst>
              <a:ext uri="{FF2B5EF4-FFF2-40B4-BE49-F238E27FC236}">
                <a16:creationId xmlns:a16="http://schemas.microsoft.com/office/drawing/2014/main" id="{C5CD1E35-DA3E-41EB-8AAB-734C7C27B37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1506" y="5960898"/>
            <a:ext cx="2377944" cy="915148"/>
          </a:xfrm>
          <a:prstGeom prst="rect">
            <a:avLst/>
          </a:prstGeom>
        </p:spPr>
      </p:pic>
      <p:sp>
        <p:nvSpPr>
          <p:cNvPr id="9" name="CasellaDiTesto 11">
            <a:extLst>
              <a:ext uri="{FF2B5EF4-FFF2-40B4-BE49-F238E27FC236}">
                <a16:creationId xmlns:a16="http://schemas.microsoft.com/office/drawing/2014/main" id="{6ADF982A-B766-48A4-A258-C81288073CEC}"/>
              </a:ext>
            </a:extLst>
          </p:cNvPr>
          <p:cNvSpPr txBox="1"/>
          <p:nvPr/>
        </p:nvSpPr>
        <p:spPr>
          <a:xfrm>
            <a:off x="0" y="6181628"/>
            <a:ext cx="35419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Raleway" charset="0"/>
                <a:ea typeface="Raleway" charset="0"/>
                <a:cs typeface="Raleway" charset="0"/>
              </a:rPr>
              <a:t>2017-1-DE03-KA201-035615</a:t>
            </a:r>
            <a:endParaRPr lang="it-IT" dirty="0">
              <a:latin typeface="Raleway" charset="0"/>
              <a:ea typeface="Raleway" charset="0"/>
              <a:cs typeface="Raleway" charset="0"/>
            </a:endParaRPr>
          </a:p>
        </p:txBody>
      </p:sp>
      <p:pic>
        <p:nvPicPr>
          <p:cNvPr id="10" name="Immagine 8">
            <a:extLst>
              <a:ext uri="{FF2B5EF4-FFF2-40B4-BE49-F238E27FC236}">
                <a16:creationId xmlns:a16="http://schemas.microsoft.com/office/drawing/2014/main" id="{67B30DCD-2E79-4D41-ABF1-948E5E76C46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21435" y="187844"/>
            <a:ext cx="3129287" cy="8960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58914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вал 5"/>
          <p:cNvSpPr/>
          <p:nvPr/>
        </p:nvSpPr>
        <p:spPr>
          <a:xfrm>
            <a:off x="341957" y="1035454"/>
            <a:ext cx="1872208" cy="174997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o-RO" sz="6600" baseline="30000" dirty="0"/>
              <a:t>12</a:t>
            </a:r>
            <a:r>
              <a:rPr lang="en-US" sz="6600" dirty="0"/>
              <a:t>C</a:t>
            </a:r>
            <a:endParaRPr lang="ru-RU" sz="66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9DF4A7-98F7-4756-8B07-3D43173138BF}"/>
              </a:ext>
            </a:extLst>
          </p:cNvPr>
          <p:cNvSpPr txBox="1"/>
          <p:nvPr/>
        </p:nvSpPr>
        <p:spPr>
          <a:xfrm>
            <a:off x="4485956" y="143640"/>
            <a:ext cx="370210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o-RO" sz="3200" dirty="0">
                <a:latin typeface="AR BLANCA" panose="02000000000000000000" pitchFamily="2" charset="0"/>
              </a:rPr>
              <a:t>Foaie de lucru pentru elevi</a:t>
            </a:r>
            <a:endParaRPr lang="en-GB" sz="3200" dirty="0">
              <a:latin typeface="AR BLANCA" panose="02000000000000000000" pitchFamily="2" charset="0"/>
            </a:endParaRPr>
          </a:p>
        </p:txBody>
      </p:sp>
      <p:sp>
        <p:nvSpPr>
          <p:cNvPr id="11" name="Rettangolo 3">
            <a:extLst>
              <a:ext uri="{FF2B5EF4-FFF2-40B4-BE49-F238E27FC236}">
                <a16:creationId xmlns:a16="http://schemas.microsoft.com/office/drawing/2014/main" id="{5236E90C-D15C-400B-826B-1F282D3F86DE}"/>
              </a:ext>
            </a:extLst>
          </p:cNvPr>
          <p:cNvSpPr/>
          <p:nvPr/>
        </p:nvSpPr>
        <p:spPr>
          <a:xfrm>
            <a:off x="0" y="5874589"/>
            <a:ext cx="12192000" cy="983411"/>
          </a:xfrm>
          <a:prstGeom prst="rect">
            <a:avLst/>
          </a:prstGeom>
          <a:solidFill>
            <a:srgbClr val="E4416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2" name="Immagine 7">
            <a:extLst>
              <a:ext uri="{FF2B5EF4-FFF2-40B4-BE49-F238E27FC236}">
                <a16:creationId xmlns:a16="http://schemas.microsoft.com/office/drawing/2014/main" id="{54DBB4DF-D990-4E51-BEC9-A80A61693BC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1506" y="5960898"/>
            <a:ext cx="2377944" cy="915148"/>
          </a:xfrm>
          <a:prstGeom prst="rect">
            <a:avLst/>
          </a:prstGeom>
        </p:spPr>
      </p:pic>
      <p:sp>
        <p:nvSpPr>
          <p:cNvPr id="13" name="CasellaDiTesto 11">
            <a:extLst>
              <a:ext uri="{FF2B5EF4-FFF2-40B4-BE49-F238E27FC236}">
                <a16:creationId xmlns:a16="http://schemas.microsoft.com/office/drawing/2014/main" id="{D4EC3BBA-303C-4686-9452-C4EB6F0B01E9}"/>
              </a:ext>
            </a:extLst>
          </p:cNvPr>
          <p:cNvSpPr txBox="1"/>
          <p:nvPr/>
        </p:nvSpPr>
        <p:spPr>
          <a:xfrm>
            <a:off x="0" y="6181628"/>
            <a:ext cx="35419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Raleway" charset="0"/>
                <a:ea typeface="Raleway" charset="0"/>
                <a:cs typeface="Raleway" charset="0"/>
              </a:rPr>
              <a:t>2017-1-DE03-KA201-035615</a:t>
            </a:r>
            <a:endParaRPr lang="it-IT" dirty="0">
              <a:latin typeface="Raleway" charset="0"/>
              <a:ea typeface="Raleway" charset="0"/>
              <a:cs typeface="Raleway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E1F3315-F1F9-4EF8-A5F4-36831533D6FB}"/>
              </a:ext>
            </a:extLst>
          </p:cNvPr>
          <p:cNvSpPr/>
          <p:nvPr/>
        </p:nvSpPr>
        <p:spPr>
          <a:xfrm>
            <a:off x="2568314" y="1125613"/>
            <a:ext cx="8802043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sz="2400" b="1" dirty="0">
                <a:ea typeface="Times New Roman" panose="02020603050405020304" pitchFamily="18" charset="0"/>
                <a:cs typeface="Calibri" panose="020F0502020204030204" pitchFamily="34" charset="0"/>
              </a:rPr>
              <a:t>A. </a:t>
            </a:r>
            <a:r>
              <a:rPr lang="ro-RO" sz="2400" b="1" dirty="0">
                <a:solidFill>
                  <a:srgbClr val="222222"/>
                </a:solidFill>
              </a:rPr>
              <a:t>Completați spațiile cu expresiile potrivite</a:t>
            </a:r>
            <a:r>
              <a:rPr lang="en-GB" sz="2400" b="1" dirty="0">
                <a:solidFill>
                  <a:srgbClr val="222222"/>
                </a:solidFill>
              </a:rPr>
              <a:t>. </a:t>
            </a:r>
            <a:r>
              <a:rPr lang="en-US" sz="2400" dirty="0">
                <a:ea typeface="Times New Roman" panose="02020603050405020304" pitchFamily="18" charset="0"/>
                <a:cs typeface="Calibri" panose="020F0502020204030204" pitchFamily="34" charset="0"/>
              </a:rPr>
              <a:t>(5 minute)</a:t>
            </a:r>
            <a:endParaRPr lang="en-GB" sz="2400" dirty="0"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en-US" sz="2400" dirty="0"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en-US" sz="2400" dirty="0">
                <a:ea typeface="Times New Roman" panose="02020603050405020304" pitchFamily="18" charset="0"/>
                <a:cs typeface="Calibri" panose="020F0502020204030204" pitchFamily="34" charset="0"/>
              </a:rPr>
              <a:t>1- Buckyball </a:t>
            </a:r>
            <a:r>
              <a:rPr lang="ro-RO" sz="2400" dirty="0">
                <a:ea typeface="Times New Roman" panose="02020603050405020304" pitchFamily="18" charset="0"/>
                <a:cs typeface="Calibri" panose="020F0502020204030204" pitchFamily="34" charset="0"/>
              </a:rPr>
              <a:t>este o moleculă </a:t>
            </a:r>
            <a:r>
              <a:rPr lang="en-US" sz="2400" dirty="0">
                <a:ea typeface="Times New Roman" panose="02020603050405020304" pitchFamily="18" charset="0"/>
                <a:cs typeface="Calibri" panose="020F0502020204030204" pitchFamily="34" charset="0"/>
              </a:rPr>
              <a:t>____</a:t>
            </a:r>
            <a:r>
              <a:rPr lang="ro-RO" sz="2400" dirty="0">
                <a:ea typeface="Times New Roman" panose="02020603050405020304" pitchFamily="18" charset="0"/>
                <a:cs typeface="Calibri" panose="020F0502020204030204" pitchFamily="34" charset="0"/>
              </a:rPr>
              <a:t>____________</a:t>
            </a:r>
            <a:r>
              <a:rPr lang="en-US" sz="2400" dirty="0">
                <a:ea typeface="Times New Roman" panose="02020603050405020304" pitchFamily="18" charset="0"/>
                <a:cs typeface="Calibri" panose="020F0502020204030204" pitchFamily="34" charset="0"/>
              </a:rPr>
              <a:t>____ </a:t>
            </a:r>
            <a:r>
              <a:rPr lang="ro-RO" sz="2400" dirty="0">
                <a:ea typeface="Times New Roman" panose="02020603050405020304" pitchFamily="18" charset="0"/>
                <a:cs typeface="Calibri" panose="020F0502020204030204" pitchFamily="34" charset="0"/>
              </a:rPr>
              <a:t> cu formula </a:t>
            </a:r>
            <a:r>
              <a:rPr lang="en-US" sz="2400" dirty="0">
                <a:ea typeface="Times New Roman" panose="02020603050405020304" pitchFamily="18" charset="0"/>
                <a:cs typeface="Calibri" panose="020F0502020204030204" pitchFamily="34" charset="0"/>
              </a:rPr>
              <a:t>C</a:t>
            </a:r>
            <a:r>
              <a:rPr lang="en-US" sz="2400" baseline="-25000" dirty="0">
                <a:ea typeface="Times New Roman" panose="02020603050405020304" pitchFamily="18" charset="0"/>
                <a:cs typeface="Calibri" panose="020F0502020204030204" pitchFamily="34" charset="0"/>
              </a:rPr>
              <a:t>60</a:t>
            </a:r>
            <a:r>
              <a:rPr lang="en-US" sz="2400" dirty="0">
                <a:ea typeface="Times New Roman" panose="02020603050405020304" pitchFamily="18" charset="0"/>
                <a:cs typeface="Calibri" panose="020F0502020204030204" pitchFamily="34" charset="0"/>
              </a:rPr>
              <a:t>.</a:t>
            </a:r>
          </a:p>
          <a:p>
            <a:pPr algn="just">
              <a:spcAft>
                <a:spcPts val="0"/>
              </a:spcAft>
            </a:pPr>
            <a:endParaRPr lang="en-GB" sz="2400" dirty="0"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2400" dirty="0">
                <a:ea typeface="Times New Roman" panose="02020603050405020304" pitchFamily="18" charset="0"/>
                <a:cs typeface="Calibri" panose="020F0502020204030204" pitchFamily="34" charset="0"/>
              </a:rPr>
              <a:t>2- __________________ </a:t>
            </a:r>
            <a:r>
              <a:rPr lang="ro-RO" sz="2400" dirty="0">
                <a:ea typeface="Times New Roman" panose="02020603050405020304" pitchFamily="18" charset="0"/>
                <a:cs typeface="Calibri" panose="020F0502020204030204" pitchFamily="34" charset="0"/>
              </a:rPr>
              <a:t>sunt modificări structurale diferite ale unui element. </a:t>
            </a:r>
            <a:endParaRPr lang="en-US" sz="2400" dirty="0"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endParaRPr lang="en-GB" sz="2400" dirty="0"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2400" dirty="0">
                <a:ea typeface="Times New Roman" panose="02020603050405020304" pitchFamily="18" charset="0"/>
                <a:cs typeface="Calibri" panose="020F0502020204030204" pitchFamily="34" charset="0"/>
              </a:rPr>
              <a:t>3- _____________________ </a:t>
            </a:r>
            <a:r>
              <a:rPr lang="ro-RO" sz="2400" dirty="0">
                <a:ea typeface="Times New Roman" panose="02020603050405020304" pitchFamily="18" charset="0"/>
                <a:cs typeface="Calibri" panose="020F0502020204030204" pitchFamily="34" charset="0"/>
              </a:rPr>
              <a:t>este mineralul natural cel mai dur. </a:t>
            </a:r>
            <a:endParaRPr lang="en-GB" sz="2400" dirty="0">
              <a:effectLst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40361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tangolo 3">
            <a:extLst>
              <a:ext uri="{FF2B5EF4-FFF2-40B4-BE49-F238E27FC236}">
                <a16:creationId xmlns:a16="http://schemas.microsoft.com/office/drawing/2014/main" id="{23BE908A-BB68-47FB-B5B6-FC256B7E3637}"/>
              </a:ext>
            </a:extLst>
          </p:cNvPr>
          <p:cNvSpPr/>
          <p:nvPr/>
        </p:nvSpPr>
        <p:spPr>
          <a:xfrm>
            <a:off x="0" y="5874589"/>
            <a:ext cx="12192000" cy="983411"/>
          </a:xfrm>
          <a:prstGeom prst="rect">
            <a:avLst/>
          </a:prstGeom>
          <a:solidFill>
            <a:srgbClr val="E4416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1" name="Immagine 7">
            <a:extLst>
              <a:ext uri="{FF2B5EF4-FFF2-40B4-BE49-F238E27FC236}">
                <a16:creationId xmlns:a16="http://schemas.microsoft.com/office/drawing/2014/main" id="{D40FDED4-660F-4640-9F25-57C6A89B211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1506" y="5960898"/>
            <a:ext cx="2377944" cy="915148"/>
          </a:xfrm>
          <a:prstGeom prst="rect">
            <a:avLst/>
          </a:prstGeom>
        </p:spPr>
      </p:pic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0D0234A4-2E22-4D83-A959-B7420906D7C4}"/>
              </a:ext>
            </a:extLst>
          </p:cNvPr>
          <p:cNvSpPr txBox="1"/>
          <p:nvPr/>
        </p:nvSpPr>
        <p:spPr>
          <a:xfrm>
            <a:off x="0" y="6181628"/>
            <a:ext cx="35419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Raleway" charset="0"/>
                <a:ea typeface="Raleway" charset="0"/>
                <a:cs typeface="Raleway" charset="0"/>
              </a:rPr>
              <a:t>2017-1-DE03-KA201-035615</a:t>
            </a:r>
            <a:endParaRPr lang="it-IT" dirty="0">
              <a:latin typeface="Raleway" charset="0"/>
              <a:ea typeface="Raleway" charset="0"/>
              <a:cs typeface="Raleway" charset="0"/>
            </a:endParaRPr>
          </a:p>
        </p:txBody>
      </p:sp>
      <p:sp>
        <p:nvSpPr>
          <p:cNvPr id="15" name="Овал 5">
            <a:extLst>
              <a:ext uri="{FF2B5EF4-FFF2-40B4-BE49-F238E27FC236}">
                <a16:creationId xmlns:a16="http://schemas.microsoft.com/office/drawing/2014/main" id="{4F4D2751-764B-4D2F-A5FD-E770E9657045}"/>
              </a:ext>
            </a:extLst>
          </p:cNvPr>
          <p:cNvSpPr/>
          <p:nvPr/>
        </p:nvSpPr>
        <p:spPr>
          <a:xfrm>
            <a:off x="106494" y="1096143"/>
            <a:ext cx="1872208" cy="174997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o-RO" sz="6600" baseline="30000" dirty="0"/>
              <a:t>12</a:t>
            </a:r>
            <a:r>
              <a:rPr lang="en-US" sz="6600" dirty="0"/>
              <a:t>C</a:t>
            </a:r>
            <a:endParaRPr lang="ru-RU" sz="6600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559D244-9E36-4689-8BCB-7FE68A971800}"/>
              </a:ext>
            </a:extLst>
          </p:cNvPr>
          <p:cNvSpPr txBox="1"/>
          <p:nvPr/>
        </p:nvSpPr>
        <p:spPr>
          <a:xfrm>
            <a:off x="4485956" y="143640"/>
            <a:ext cx="370210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o-RO" sz="3200" dirty="0">
                <a:latin typeface="AR BLANCA" panose="02000000000000000000" pitchFamily="2" charset="0"/>
              </a:rPr>
              <a:t>Foaie de lucru pentru elevi</a:t>
            </a:r>
            <a:endParaRPr lang="en-GB" sz="3200" dirty="0">
              <a:latin typeface="AR BLANCA" panose="02000000000000000000" pitchFamily="2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26A3F87-7A8D-4231-86D0-8277E04BC1D1}"/>
              </a:ext>
            </a:extLst>
          </p:cNvPr>
          <p:cNvSpPr/>
          <p:nvPr/>
        </p:nvSpPr>
        <p:spPr>
          <a:xfrm>
            <a:off x="1978702" y="1338383"/>
            <a:ext cx="992523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GB" sz="24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B. </a:t>
            </a:r>
            <a:r>
              <a:rPr lang="ro-RO" sz="2400" b="1" dirty="0">
                <a:ea typeface="Times New Roman" panose="02020603050405020304" pitchFamily="18" charset="0"/>
                <a:cs typeface="Calibri" panose="020F0502020204030204" pitchFamily="34" charset="0"/>
              </a:rPr>
              <a:t>Scrieți</a:t>
            </a:r>
            <a:r>
              <a:rPr lang="en-US" sz="2400" b="1" dirty="0">
                <a:ea typeface="Times New Roman" panose="02020603050405020304" pitchFamily="18" charset="0"/>
                <a:cs typeface="Calibri" panose="020F0502020204030204" pitchFamily="34" charset="0"/>
              </a:rPr>
              <a:t> (</a:t>
            </a:r>
            <a:r>
              <a:rPr lang="ro-RO" sz="2400" b="1" dirty="0">
                <a:ea typeface="Times New Roman" panose="02020603050405020304" pitchFamily="18" charset="0"/>
                <a:cs typeface="Calibri" panose="020F0502020204030204" pitchFamily="34" charset="0"/>
              </a:rPr>
              <a:t>A</a:t>
            </a:r>
            <a:r>
              <a:rPr lang="en-US" sz="2400" b="1" dirty="0">
                <a:ea typeface="Times New Roman" panose="02020603050405020304" pitchFamily="18" charset="0"/>
                <a:cs typeface="Calibri" panose="020F0502020204030204" pitchFamily="34" charset="0"/>
              </a:rPr>
              <a:t>) </a:t>
            </a:r>
            <a:r>
              <a:rPr lang="ro-RO" sz="2400" b="1" dirty="0">
                <a:ea typeface="Times New Roman" panose="02020603050405020304" pitchFamily="18" charset="0"/>
                <a:cs typeface="Calibri" panose="020F0502020204030204" pitchFamily="34" charset="0"/>
              </a:rPr>
              <a:t>Adevărat sau </a:t>
            </a:r>
            <a:r>
              <a:rPr lang="en-US" sz="2400" b="1" dirty="0">
                <a:ea typeface="Times New Roman" panose="02020603050405020304" pitchFamily="18" charset="0"/>
                <a:cs typeface="Calibri" panose="020F0502020204030204" pitchFamily="34" charset="0"/>
              </a:rPr>
              <a:t>(F) </a:t>
            </a:r>
            <a:r>
              <a:rPr lang="en-US" sz="2400" b="1" dirty="0" err="1">
                <a:ea typeface="Times New Roman" panose="02020603050405020304" pitchFamily="18" charset="0"/>
                <a:cs typeface="Calibri" panose="020F0502020204030204" pitchFamily="34" charset="0"/>
              </a:rPr>
              <a:t>Fals</a:t>
            </a:r>
            <a:r>
              <a:rPr lang="ro-RO" sz="2400" b="1" dirty="0">
                <a:ea typeface="Times New Roman" panose="02020603050405020304" pitchFamily="18" charset="0"/>
                <a:cs typeface="Calibri" panose="020F0502020204030204" pitchFamily="34" charset="0"/>
              </a:rPr>
              <a:t> pentru următoarele afirmații</a:t>
            </a:r>
            <a:r>
              <a:rPr lang="en-GB" sz="24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 </a:t>
            </a:r>
            <a:r>
              <a:rPr lang="en-GB" sz="24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(5 minute)</a:t>
            </a:r>
          </a:p>
          <a:p>
            <a:pPr>
              <a:spcAft>
                <a:spcPts val="0"/>
              </a:spcAft>
            </a:pPr>
            <a:r>
              <a:rPr lang="en-GB" sz="24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n-GB" sz="2400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r>
              <a:rPr lang="ro-RO" sz="2400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Nanotuburile</a:t>
            </a:r>
            <a:r>
              <a:rPr lang="ro-RO" sz="24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de carbon sunt forme </a:t>
            </a:r>
            <a:r>
              <a:rPr lang="ro-RO" sz="2400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alotrope</a:t>
            </a:r>
            <a:r>
              <a:rPr lang="ro-RO" sz="24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ale carbonului</a:t>
            </a:r>
            <a:r>
              <a:rPr lang="en-GB" sz="24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	</a:t>
            </a:r>
            <a:r>
              <a:rPr lang="ro-RO" sz="24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	</a:t>
            </a:r>
            <a:r>
              <a:rPr lang="en-GB" sz="24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   )</a:t>
            </a: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endParaRPr lang="en-GB" sz="2400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r>
              <a:rPr lang="ro-RO" sz="2400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Nanotuburile</a:t>
            </a:r>
            <a:r>
              <a:rPr lang="ro-RO" sz="24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de carbon sunt izolatoare</a:t>
            </a:r>
            <a:r>
              <a:rPr lang="en-GB" sz="24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		</a:t>
            </a:r>
            <a:r>
              <a:rPr lang="ro-RO" sz="24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			</a:t>
            </a:r>
            <a:r>
              <a:rPr lang="en-GB" sz="24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   )</a:t>
            </a: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endParaRPr lang="en-GB" sz="2400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r>
              <a:rPr lang="ro-RO" sz="2400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Nanotuburile</a:t>
            </a:r>
            <a:r>
              <a:rPr lang="ro-RO" sz="24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de carbon sunt de 5 ori mai puternice decât oțelul. 	</a:t>
            </a:r>
            <a:r>
              <a:rPr lang="en-GB" sz="24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   )</a:t>
            </a:r>
            <a:endParaRPr lang="en-GB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52076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tangolo 3">
            <a:extLst>
              <a:ext uri="{FF2B5EF4-FFF2-40B4-BE49-F238E27FC236}">
                <a16:creationId xmlns:a16="http://schemas.microsoft.com/office/drawing/2014/main" id="{23BE908A-BB68-47FB-B5B6-FC256B7E3637}"/>
              </a:ext>
            </a:extLst>
          </p:cNvPr>
          <p:cNvSpPr/>
          <p:nvPr/>
        </p:nvSpPr>
        <p:spPr>
          <a:xfrm>
            <a:off x="0" y="5874589"/>
            <a:ext cx="12192000" cy="983411"/>
          </a:xfrm>
          <a:prstGeom prst="rect">
            <a:avLst/>
          </a:prstGeom>
          <a:solidFill>
            <a:srgbClr val="E4416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1" name="Immagine 7">
            <a:extLst>
              <a:ext uri="{FF2B5EF4-FFF2-40B4-BE49-F238E27FC236}">
                <a16:creationId xmlns:a16="http://schemas.microsoft.com/office/drawing/2014/main" id="{D40FDED4-660F-4640-9F25-57C6A89B211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1506" y="5960898"/>
            <a:ext cx="2377944" cy="915148"/>
          </a:xfrm>
          <a:prstGeom prst="rect">
            <a:avLst/>
          </a:prstGeom>
        </p:spPr>
      </p:pic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0D0234A4-2E22-4D83-A959-B7420906D7C4}"/>
              </a:ext>
            </a:extLst>
          </p:cNvPr>
          <p:cNvSpPr txBox="1"/>
          <p:nvPr/>
        </p:nvSpPr>
        <p:spPr>
          <a:xfrm>
            <a:off x="0" y="6181628"/>
            <a:ext cx="35419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Raleway" charset="0"/>
                <a:ea typeface="Raleway" charset="0"/>
                <a:cs typeface="Raleway" charset="0"/>
              </a:rPr>
              <a:t>2017-1-DE03-KA201-035615</a:t>
            </a:r>
            <a:endParaRPr lang="it-IT" dirty="0">
              <a:latin typeface="Raleway" charset="0"/>
              <a:ea typeface="Raleway" charset="0"/>
              <a:cs typeface="Raleway" charset="0"/>
            </a:endParaRPr>
          </a:p>
        </p:txBody>
      </p:sp>
      <p:sp>
        <p:nvSpPr>
          <p:cNvPr id="15" name="Овал 5">
            <a:extLst>
              <a:ext uri="{FF2B5EF4-FFF2-40B4-BE49-F238E27FC236}">
                <a16:creationId xmlns:a16="http://schemas.microsoft.com/office/drawing/2014/main" id="{4F4D2751-764B-4D2F-A5FD-E770E9657045}"/>
              </a:ext>
            </a:extLst>
          </p:cNvPr>
          <p:cNvSpPr/>
          <p:nvPr/>
        </p:nvSpPr>
        <p:spPr>
          <a:xfrm>
            <a:off x="341957" y="1185355"/>
            <a:ext cx="1872208" cy="174997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o-RO" sz="6600" baseline="30000" dirty="0"/>
              <a:t>12</a:t>
            </a:r>
            <a:r>
              <a:rPr lang="en-US" sz="6600" dirty="0"/>
              <a:t>C</a:t>
            </a:r>
            <a:endParaRPr lang="ru-RU" sz="6600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E9B7D13-BD2A-41BD-8650-B8D5BD343AC8}"/>
              </a:ext>
            </a:extLst>
          </p:cNvPr>
          <p:cNvSpPr txBox="1"/>
          <p:nvPr/>
        </p:nvSpPr>
        <p:spPr>
          <a:xfrm>
            <a:off x="4485956" y="143640"/>
            <a:ext cx="370210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o-RO" sz="3200" dirty="0">
                <a:latin typeface="AR BLANCA" panose="02000000000000000000" pitchFamily="2" charset="0"/>
              </a:rPr>
              <a:t>Foaie de lucru pentru elevi</a:t>
            </a:r>
            <a:endParaRPr lang="en-GB" sz="3200" dirty="0">
              <a:latin typeface="AR BLANCA" panose="02000000000000000000" pitchFamily="2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AAB031E-9DD5-4842-B362-ACEB43E104AD}"/>
              </a:ext>
            </a:extLst>
          </p:cNvPr>
          <p:cNvSpPr/>
          <p:nvPr/>
        </p:nvSpPr>
        <p:spPr>
          <a:xfrm>
            <a:off x="2470235" y="814724"/>
            <a:ext cx="9286725" cy="49829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GB" sz="24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C. </a:t>
            </a:r>
            <a:r>
              <a:rPr lang="ro-RO" sz="2400" b="1" dirty="0">
                <a:solidFill>
                  <a:srgbClr val="222222"/>
                </a:solidFill>
              </a:rPr>
              <a:t>Completați spațiile cu expresiile potrivite</a:t>
            </a:r>
            <a:r>
              <a:rPr lang="en-GB" sz="24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 </a:t>
            </a:r>
            <a:r>
              <a:rPr lang="en-GB" sz="24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(5 minute)</a:t>
            </a:r>
          </a:p>
          <a:p>
            <a:pPr algn="just">
              <a:spcAft>
                <a:spcPts val="0"/>
              </a:spcAft>
            </a:pPr>
            <a:r>
              <a:rPr lang="en-GB" sz="24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n-GB" sz="2400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r>
              <a:rPr lang="ro-RO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Mătasea de păianjen este de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GB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___________________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ro-RO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ori mai puternică decât oțelul. </a:t>
            </a:r>
            <a:endParaRPr lang="en-GB" sz="2400" dirty="0">
              <a:solidFill>
                <a:srgbClr val="00000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endParaRPr lang="en-GB" sz="1000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r>
              <a:rPr lang="en-GB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___________________ </a:t>
            </a:r>
            <a:r>
              <a:rPr lang="ro-RO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sunt </a:t>
            </a:r>
            <a:r>
              <a:rPr lang="ro-RO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alotropi</a:t>
            </a:r>
            <a:r>
              <a:rPr lang="ro-RO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ai carbonului cu o </a:t>
            </a:r>
            <a:r>
              <a:rPr lang="ro-RO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nano</a:t>
            </a:r>
            <a:r>
              <a:rPr lang="ro-RO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-structură cilindrică. </a:t>
            </a:r>
            <a:endParaRPr lang="en-GB" sz="2400" dirty="0">
              <a:solidFill>
                <a:srgbClr val="00000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endParaRPr lang="en-GB" sz="1000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ro-RO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Conductivitatea electrică a </a:t>
            </a:r>
            <a:r>
              <a:rPr lang="ro-RO" sz="24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nanotuburilor</a:t>
            </a:r>
            <a:r>
              <a:rPr lang="ro-RO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de carbon este </a:t>
            </a:r>
            <a:r>
              <a:rPr lang="en-GB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______________</a:t>
            </a:r>
            <a:r>
              <a:rPr lang="ro-RO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_____________  cuprului</a:t>
            </a:r>
            <a:r>
              <a:rPr lang="en-GB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endParaRPr lang="en-GB" sz="1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ro-RO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Când se rulează o foaie de </a:t>
            </a:r>
            <a:r>
              <a:rPr lang="ro-RO" sz="24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grafen</a:t>
            </a:r>
            <a:r>
              <a:rPr lang="ro-RO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se obține </a:t>
            </a:r>
            <a:r>
              <a:rPr lang="en-GB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_____________________.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endParaRPr lang="en-GB" sz="1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r>
              <a:rPr lang="ro-RO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Tipurile de </a:t>
            </a:r>
            <a:r>
              <a:rPr lang="en-GB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CNTs </a:t>
            </a:r>
            <a:r>
              <a:rPr lang="ro-RO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cu un singur strat sunt:</a:t>
            </a:r>
            <a:r>
              <a:rPr lang="en-GB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________________________, _________________________ </a:t>
            </a:r>
            <a:r>
              <a:rPr lang="ro-RO" sz="240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și</a:t>
            </a:r>
            <a:r>
              <a:rPr lang="en-GB" sz="240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GB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_____________________.</a:t>
            </a:r>
            <a:endParaRPr lang="en-GB" sz="2400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487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zione1" id="{BC2E50F2-C952-304F-81A0-22F5A353AFDB}" vid="{FFF54A2B-405F-BA4A-B669-4601D244C458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presentation_layout</Template>
  <TotalTime>121</TotalTime>
  <Words>219</Words>
  <Application>Microsoft Office PowerPoint</Application>
  <PresentationFormat>Widescreen</PresentationFormat>
  <Paragraphs>41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 BLANCA</vt:lpstr>
      <vt:lpstr>Arial</vt:lpstr>
      <vt:lpstr>Calibri</vt:lpstr>
      <vt:lpstr>Calibri Light</vt:lpstr>
      <vt:lpstr>Raleway</vt:lpstr>
      <vt:lpstr>Tema di Office</vt:lpstr>
      <vt:lpstr>Formele alotrope ale carbonului:  Fulerene și Nanotuburi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Ana Suduc</dc:creator>
  <cp:lastModifiedBy>Ana Suduc</cp:lastModifiedBy>
  <cp:revision>20</cp:revision>
  <dcterms:created xsi:type="dcterms:W3CDTF">2018-06-15T06:50:58Z</dcterms:created>
  <dcterms:modified xsi:type="dcterms:W3CDTF">2020-02-03T08:39:13Z</dcterms:modified>
</cp:coreProperties>
</file>