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63" r:id="rId2"/>
    <p:sldId id="268" r:id="rId3"/>
    <p:sldId id="302" r:id="rId4"/>
    <p:sldId id="321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4163"/>
    <a:srgbClr val="D23D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98"/>
    <p:restoredTop sz="88308" autoAdjust="0"/>
  </p:normalViewPr>
  <p:slideViewPr>
    <p:cSldViewPr snapToGrid="0" snapToObjects="1">
      <p:cViewPr varScale="1">
        <p:scale>
          <a:sx n="56" d="100"/>
          <a:sy n="56" d="100"/>
        </p:scale>
        <p:origin x="120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1F0E2-3D9F-2946-B624-776A89EC75DC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49FCC3-DBCD-8F4E-8515-3121F58473B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588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D84FC2-0458-423C-8E33-CAFC6339AB9A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6603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D84FC2-0458-423C-8E33-CAFC6339AB9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78359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D84FC2-0458-423C-8E33-CAFC6339AB9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5197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D84FC2-0458-423C-8E33-CAFC6339AB9A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2980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B974-D739-0546-B632-A0B940458FB5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3E4F-FC29-B54C-AE8B-C5EE065341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B974-D739-0546-B632-A0B940458FB5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3E4F-FC29-B54C-AE8B-C5EE065341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934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B974-D739-0546-B632-A0B940458FB5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3E4F-FC29-B54C-AE8B-C5EE065341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332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B974-D739-0546-B632-A0B940458FB5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3E4F-FC29-B54C-AE8B-C5EE065341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B974-D739-0546-B632-A0B940458FB5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3E4F-FC29-B54C-AE8B-C5EE065341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989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B974-D739-0546-B632-A0B940458FB5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3E4F-FC29-B54C-AE8B-C5EE065341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784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B974-D739-0546-B632-A0B940458FB5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3E4F-FC29-B54C-AE8B-C5EE065341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6720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B974-D739-0546-B632-A0B940458FB5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3E4F-FC29-B54C-AE8B-C5EE065341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2680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B974-D739-0546-B632-A0B940458FB5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3E4F-FC29-B54C-AE8B-C5EE065341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B974-D739-0546-B632-A0B940458FB5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3E4F-FC29-B54C-AE8B-C5EE065341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FB974-D739-0546-B632-A0B940458FB5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E3E4F-FC29-B54C-AE8B-C5EE065341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FB974-D739-0546-B632-A0B940458FB5}" type="datetimeFigureOut">
              <a:rPr lang="it-IT" smtClean="0"/>
              <a:t>03/02/2020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E3E4F-FC29-B54C-AE8B-C5EE0653414F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47528" y="2132857"/>
            <a:ext cx="9319582" cy="1470025"/>
          </a:xfrm>
        </p:spPr>
        <p:txBody>
          <a:bodyPr>
            <a:noAutofit/>
          </a:bodyPr>
          <a:lstStyle/>
          <a:p>
            <a:r>
              <a:rPr lang="ro-RO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Formele </a:t>
            </a:r>
            <a:r>
              <a:rPr lang="ro-RO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alotrope</a:t>
            </a:r>
            <a:r>
              <a:rPr lang="ro-RO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ale carbonului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b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o-RO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iam</a:t>
            </a:r>
            <a:r>
              <a:rPr lang="ro-RO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antul</a:t>
            </a:r>
            <a:r>
              <a:rPr lang="ro-RO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și grafitul</a:t>
            </a:r>
            <a:endParaRPr lang="ru-RU" sz="5400" b="1" dirty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44391" y="4221088"/>
            <a:ext cx="8352928" cy="1224136"/>
          </a:xfrm>
        </p:spPr>
        <p:txBody>
          <a:bodyPr>
            <a:noAutofit/>
          </a:bodyPr>
          <a:lstStyle/>
          <a:p>
            <a:r>
              <a:rPr lang="ro-RO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Echipa UVT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ROMANIA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 descr="https://www.valahia.ro/images/design/logo-mare.jpg">
            <a:extLst>
              <a:ext uri="{FF2B5EF4-FFF2-40B4-BE49-F238E27FC236}">
                <a16:creationId xmlns:a16="http://schemas.microsoft.com/office/drawing/2014/main" id="{DB102EE7-A174-4435-9E0B-2FB8D9EDCE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4666" y="136043"/>
            <a:ext cx="1113661" cy="96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38" name="Picture 2" descr="logo%20wm%20per%20timesheet">
            <a:extLst>
              <a:ext uri="{FF2B5EF4-FFF2-40B4-BE49-F238E27FC236}">
                <a16:creationId xmlns:a16="http://schemas.microsoft.com/office/drawing/2014/main" id="{C201022A-B98C-4253-A14D-A14CB26B34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278" y="136043"/>
            <a:ext cx="2520280" cy="969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ttangolo 3">
            <a:extLst>
              <a:ext uri="{FF2B5EF4-FFF2-40B4-BE49-F238E27FC236}">
                <a16:creationId xmlns:a16="http://schemas.microsoft.com/office/drawing/2014/main" id="{F7554296-6032-44C4-A10D-33AE341F5D17}"/>
              </a:ext>
            </a:extLst>
          </p:cNvPr>
          <p:cNvSpPr/>
          <p:nvPr/>
        </p:nvSpPr>
        <p:spPr>
          <a:xfrm>
            <a:off x="0" y="5874589"/>
            <a:ext cx="12192000" cy="983411"/>
          </a:xfrm>
          <a:prstGeom prst="rect">
            <a:avLst/>
          </a:prstGeom>
          <a:solidFill>
            <a:srgbClr val="E441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C5CD1E35-DA3E-41EB-8AAB-734C7C27B37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1506" y="5960898"/>
            <a:ext cx="2377944" cy="915148"/>
          </a:xfrm>
          <a:prstGeom prst="rect">
            <a:avLst/>
          </a:prstGeom>
        </p:spPr>
      </p:pic>
      <p:sp>
        <p:nvSpPr>
          <p:cNvPr id="9" name="CasellaDiTesto 11">
            <a:extLst>
              <a:ext uri="{FF2B5EF4-FFF2-40B4-BE49-F238E27FC236}">
                <a16:creationId xmlns:a16="http://schemas.microsoft.com/office/drawing/2014/main" id="{6ADF982A-B766-48A4-A258-C81288073CEC}"/>
              </a:ext>
            </a:extLst>
          </p:cNvPr>
          <p:cNvSpPr txBox="1"/>
          <p:nvPr/>
        </p:nvSpPr>
        <p:spPr>
          <a:xfrm>
            <a:off x="0" y="6181628"/>
            <a:ext cx="3541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Raleway" charset="0"/>
                <a:ea typeface="Raleway" charset="0"/>
                <a:cs typeface="Raleway" charset="0"/>
              </a:rPr>
              <a:t>2017-1-DE03-KA201-035615</a:t>
            </a:r>
            <a:endParaRPr lang="it-IT" dirty="0">
              <a:latin typeface="Raleway" charset="0"/>
              <a:ea typeface="Raleway" charset="0"/>
              <a:cs typeface="Raleway" charset="0"/>
            </a:endParaRPr>
          </a:p>
        </p:txBody>
      </p:sp>
      <p:pic>
        <p:nvPicPr>
          <p:cNvPr id="10" name="Immagine 8">
            <a:extLst>
              <a:ext uri="{FF2B5EF4-FFF2-40B4-BE49-F238E27FC236}">
                <a16:creationId xmlns:a16="http://schemas.microsoft.com/office/drawing/2014/main" id="{67B30DCD-2E79-4D41-ABF1-948E5E76C46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1435" y="187844"/>
            <a:ext cx="3129287" cy="896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891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341957" y="1035454"/>
            <a:ext cx="1872208" cy="17499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6600" baseline="30000" dirty="0"/>
              <a:t>12</a:t>
            </a:r>
            <a:r>
              <a:rPr lang="en-US" sz="6600" dirty="0"/>
              <a:t>C</a:t>
            </a:r>
            <a:endParaRPr lang="ru-RU" sz="6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9DF4A7-98F7-4756-8B07-3D43173138BF}"/>
              </a:ext>
            </a:extLst>
          </p:cNvPr>
          <p:cNvSpPr txBox="1"/>
          <p:nvPr/>
        </p:nvSpPr>
        <p:spPr>
          <a:xfrm>
            <a:off x="4485956" y="143640"/>
            <a:ext cx="37021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sz="3200" dirty="0">
                <a:latin typeface="AR BLANCA" panose="02000000000000000000" pitchFamily="2" charset="0"/>
              </a:rPr>
              <a:t>Foaie de lucru pentru elevi</a:t>
            </a:r>
            <a:endParaRPr lang="en-GB" sz="3200" dirty="0">
              <a:latin typeface="AR BLANCA" panose="02000000000000000000" pitchFamily="2" charset="0"/>
            </a:endParaRPr>
          </a:p>
        </p:txBody>
      </p:sp>
      <p:sp>
        <p:nvSpPr>
          <p:cNvPr id="11" name="Rettangolo 3">
            <a:extLst>
              <a:ext uri="{FF2B5EF4-FFF2-40B4-BE49-F238E27FC236}">
                <a16:creationId xmlns:a16="http://schemas.microsoft.com/office/drawing/2014/main" id="{5236E90C-D15C-400B-826B-1F282D3F86DE}"/>
              </a:ext>
            </a:extLst>
          </p:cNvPr>
          <p:cNvSpPr/>
          <p:nvPr/>
        </p:nvSpPr>
        <p:spPr>
          <a:xfrm>
            <a:off x="0" y="5874589"/>
            <a:ext cx="12192000" cy="983411"/>
          </a:xfrm>
          <a:prstGeom prst="rect">
            <a:avLst/>
          </a:prstGeom>
          <a:solidFill>
            <a:srgbClr val="E441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2" name="Immagine 7">
            <a:extLst>
              <a:ext uri="{FF2B5EF4-FFF2-40B4-BE49-F238E27FC236}">
                <a16:creationId xmlns:a16="http://schemas.microsoft.com/office/drawing/2014/main" id="{54DBB4DF-D990-4E51-BEC9-A80A61693B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1506" y="5960898"/>
            <a:ext cx="2377944" cy="915148"/>
          </a:xfrm>
          <a:prstGeom prst="rect">
            <a:avLst/>
          </a:prstGeom>
        </p:spPr>
      </p:pic>
      <p:sp>
        <p:nvSpPr>
          <p:cNvPr id="13" name="CasellaDiTesto 11">
            <a:extLst>
              <a:ext uri="{FF2B5EF4-FFF2-40B4-BE49-F238E27FC236}">
                <a16:creationId xmlns:a16="http://schemas.microsoft.com/office/drawing/2014/main" id="{D4EC3BBA-303C-4686-9452-C4EB6F0B01E9}"/>
              </a:ext>
            </a:extLst>
          </p:cNvPr>
          <p:cNvSpPr txBox="1"/>
          <p:nvPr/>
        </p:nvSpPr>
        <p:spPr>
          <a:xfrm>
            <a:off x="0" y="6181628"/>
            <a:ext cx="3541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Raleway" charset="0"/>
                <a:ea typeface="Raleway" charset="0"/>
                <a:cs typeface="Raleway" charset="0"/>
              </a:rPr>
              <a:t>2017-1-DE03-KA201-035615</a:t>
            </a:r>
            <a:endParaRPr lang="it-IT" dirty="0">
              <a:latin typeface="Raleway" charset="0"/>
              <a:ea typeface="Raleway" charset="0"/>
              <a:cs typeface="Raleway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58A14C2-238C-496A-ACCB-E80B6CDC306A}"/>
              </a:ext>
            </a:extLst>
          </p:cNvPr>
          <p:cNvSpPr/>
          <p:nvPr/>
        </p:nvSpPr>
        <p:spPr>
          <a:xfrm>
            <a:off x="2505543" y="1035454"/>
            <a:ext cx="906686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b="1" dirty="0">
                <a:ea typeface="Times New Roman" panose="02020603050405020304" pitchFamily="18" charset="0"/>
                <a:cs typeface="Calibri" panose="020F0502020204030204" pitchFamily="34" charset="0"/>
              </a:rPr>
              <a:t>A. </a:t>
            </a:r>
            <a:r>
              <a:rPr lang="ro-RO" sz="2400" b="1" dirty="0">
                <a:ea typeface="Times New Roman" panose="02020603050405020304" pitchFamily="18" charset="0"/>
                <a:cs typeface="Calibri" panose="020F0502020204030204" pitchFamily="34" charset="0"/>
              </a:rPr>
              <a:t>Scrieți</a:t>
            </a:r>
            <a:r>
              <a:rPr lang="en-US" sz="2400" b="1" dirty="0">
                <a:ea typeface="Times New Roman" panose="02020603050405020304" pitchFamily="18" charset="0"/>
                <a:cs typeface="Calibri" panose="020F0502020204030204" pitchFamily="34" charset="0"/>
              </a:rPr>
              <a:t> (</a:t>
            </a:r>
            <a:r>
              <a:rPr lang="ro-RO" sz="2400" b="1" dirty="0">
                <a:ea typeface="Times New Roman" panose="02020603050405020304" pitchFamily="18" charset="0"/>
                <a:cs typeface="Calibri" panose="020F0502020204030204" pitchFamily="34" charset="0"/>
              </a:rPr>
              <a:t>A</a:t>
            </a:r>
            <a:r>
              <a:rPr lang="en-US" sz="2400" b="1" dirty="0">
                <a:ea typeface="Times New Roman" panose="02020603050405020304" pitchFamily="18" charset="0"/>
                <a:cs typeface="Calibri" panose="020F0502020204030204" pitchFamily="34" charset="0"/>
              </a:rPr>
              <a:t>) </a:t>
            </a:r>
            <a:r>
              <a:rPr lang="ro-RO" sz="2400" b="1" dirty="0">
                <a:ea typeface="Times New Roman" panose="02020603050405020304" pitchFamily="18" charset="0"/>
                <a:cs typeface="Calibri" panose="020F0502020204030204" pitchFamily="34" charset="0"/>
              </a:rPr>
              <a:t>Adevărat sau </a:t>
            </a:r>
            <a:r>
              <a:rPr lang="en-US" sz="2400" b="1" dirty="0">
                <a:ea typeface="Times New Roman" panose="02020603050405020304" pitchFamily="18" charset="0"/>
                <a:cs typeface="Calibri" panose="020F0502020204030204" pitchFamily="34" charset="0"/>
              </a:rPr>
              <a:t>(F) </a:t>
            </a:r>
            <a:r>
              <a:rPr lang="en-US" sz="2400" b="1" dirty="0" err="1">
                <a:ea typeface="Times New Roman" panose="02020603050405020304" pitchFamily="18" charset="0"/>
                <a:cs typeface="Calibri" panose="020F0502020204030204" pitchFamily="34" charset="0"/>
              </a:rPr>
              <a:t>Fals</a:t>
            </a:r>
            <a:r>
              <a:rPr lang="ro-RO" sz="2400" b="1" dirty="0">
                <a:ea typeface="Times New Roman" panose="02020603050405020304" pitchFamily="18" charset="0"/>
                <a:cs typeface="Calibri" panose="020F0502020204030204" pitchFamily="34" charset="0"/>
              </a:rPr>
              <a:t> pentru următoarele afirmații</a:t>
            </a:r>
            <a:r>
              <a:rPr lang="en-US" sz="2400" b="1" dirty="0"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en-US" sz="2400" dirty="0">
                <a:ea typeface="Times New Roman" panose="02020603050405020304" pitchFamily="18" charset="0"/>
                <a:cs typeface="Calibri" panose="020F0502020204030204" pitchFamily="34" charset="0"/>
              </a:rPr>
              <a:t>(5 minute)</a:t>
            </a:r>
            <a:endParaRPr lang="en-GB" sz="2400" dirty="0"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dirty="0">
                <a:ea typeface="Times New Roman" panose="02020603050405020304" pitchFamily="18" charset="0"/>
                <a:cs typeface="Calibri" panose="020F0502020204030204" pitchFamily="34" charset="0"/>
              </a:rPr>
              <a:t>(    )  1- </a:t>
            </a:r>
            <a:r>
              <a:rPr lang="ro-RO" sz="2400" dirty="0">
                <a:ea typeface="Times New Roman" panose="02020603050405020304" pitchFamily="18" charset="0"/>
                <a:cs typeface="Calibri" panose="020F0502020204030204" pitchFamily="34" charset="0"/>
              </a:rPr>
              <a:t>Grafitul e conductor și poate fi folosit ca material </a:t>
            </a:r>
            <a:r>
              <a:rPr lang="ro-RO" sz="2400" dirty="0"/>
              <a:t>în electrozii unei lămpi cu arc electric.</a:t>
            </a:r>
            <a:endParaRPr lang="en-US" sz="24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en-GB" sz="2400" dirty="0"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dirty="0">
                <a:ea typeface="Times New Roman" panose="02020603050405020304" pitchFamily="18" charset="0"/>
                <a:cs typeface="Calibri" panose="020F0502020204030204" pitchFamily="34" charset="0"/>
              </a:rPr>
              <a:t>(  ) 2- </a:t>
            </a:r>
            <a:r>
              <a:rPr lang="ro-RO" sz="2400" dirty="0">
                <a:ea typeface="Times New Roman" panose="02020603050405020304" pitchFamily="18" charset="0"/>
                <a:cs typeface="Calibri" panose="020F0502020204030204" pitchFamily="34" charset="0"/>
              </a:rPr>
              <a:t>Formele </a:t>
            </a:r>
            <a:r>
              <a:rPr lang="ro-RO" sz="2400" dirty="0" err="1">
                <a:ea typeface="Times New Roman" panose="02020603050405020304" pitchFamily="18" charset="0"/>
                <a:cs typeface="Calibri" panose="020F0502020204030204" pitchFamily="34" charset="0"/>
              </a:rPr>
              <a:t>alotrope</a:t>
            </a:r>
            <a:r>
              <a:rPr lang="ro-RO" sz="2400" dirty="0">
                <a:ea typeface="Times New Roman" panose="02020603050405020304" pitchFamily="18" charset="0"/>
                <a:cs typeface="Calibri" panose="020F0502020204030204" pitchFamily="34" charset="0"/>
              </a:rPr>
              <a:t> au proprietăți fizice diferite și aceleași proprietăți chimice</a:t>
            </a:r>
            <a:r>
              <a:rPr lang="en-US" sz="2400" dirty="0"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endParaRPr lang="en-GB" sz="2400" dirty="0"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dirty="0"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GB" sz="2400" dirty="0"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dirty="0">
                <a:ea typeface="Times New Roman" panose="02020603050405020304" pitchFamily="18" charset="0"/>
                <a:cs typeface="Calibri" panose="020F0502020204030204" pitchFamily="34" charset="0"/>
              </a:rPr>
              <a:t>(    )  3- </a:t>
            </a:r>
            <a:r>
              <a:rPr lang="ro-RO" sz="2400" dirty="0">
                <a:ea typeface="Times New Roman" panose="02020603050405020304" pitchFamily="18" charset="0"/>
                <a:cs typeface="Calibri" panose="020F0502020204030204" pitchFamily="34" charset="0"/>
              </a:rPr>
              <a:t>Atomii ce formează alotropii au același tip de legături, dar în modalități diferite</a:t>
            </a:r>
            <a:r>
              <a:rPr lang="en-US" sz="2400" dirty="0"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</a:p>
          <a:p>
            <a:pPr algn="just">
              <a:spcAft>
                <a:spcPts val="0"/>
              </a:spcAft>
            </a:pPr>
            <a:endParaRPr lang="en-GB" sz="2400" dirty="0"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400" dirty="0">
                <a:ea typeface="Times New Roman" panose="02020603050405020304" pitchFamily="18" charset="0"/>
                <a:cs typeface="Calibri" panose="020F0502020204030204" pitchFamily="34" charset="0"/>
              </a:rPr>
              <a:t>(    )  4-</a:t>
            </a:r>
            <a:r>
              <a:rPr lang="ro-RO" sz="2400" dirty="0"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ro-RO" sz="2400" dirty="0"/>
              <a:t>Diamantul este un cluster gol de 60 de atomi de carbon în formă de minge de fotbal</a:t>
            </a:r>
            <a:r>
              <a:rPr lang="en-US" sz="2400" dirty="0"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n-GB" sz="24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036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3">
            <a:extLst>
              <a:ext uri="{FF2B5EF4-FFF2-40B4-BE49-F238E27FC236}">
                <a16:creationId xmlns:a16="http://schemas.microsoft.com/office/drawing/2014/main" id="{23BE908A-BB68-47FB-B5B6-FC256B7E3637}"/>
              </a:ext>
            </a:extLst>
          </p:cNvPr>
          <p:cNvSpPr/>
          <p:nvPr/>
        </p:nvSpPr>
        <p:spPr>
          <a:xfrm>
            <a:off x="0" y="5874589"/>
            <a:ext cx="12192000" cy="983411"/>
          </a:xfrm>
          <a:prstGeom prst="rect">
            <a:avLst/>
          </a:prstGeom>
          <a:solidFill>
            <a:srgbClr val="E441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7">
            <a:extLst>
              <a:ext uri="{FF2B5EF4-FFF2-40B4-BE49-F238E27FC236}">
                <a16:creationId xmlns:a16="http://schemas.microsoft.com/office/drawing/2014/main" id="{D40FDED4-660F-4640-9F25-57C6A89B21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1506" y="5960898"/>
            <a:ext cx="2377944" cy="915148"/>
          </a:xfrm>
          <a:prstGeom prst="rect">
            <a:avLst/>
          </a:prstGeom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0D0234A4-2E22-4D83-A959-B7420906D7C4}"/>
              </a:ext>
            </a:extLst>
          </p:cNvPr>
          <p:cNvSpPr txBox="1"/>
          <p:nvPr/>
        </p:nvSpPr>
        <p:spPr>
          <a:xfrm>
            <a:off x="0" y="6181628"/>
            <a:ext cx="3541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Raleway" charset="0"/>
                <a:ea typeface="Raleway" charset="0"/>
                <a:cs typeface="Raleway" charset="0"/>
              </a:rPr>
              <a:t>2017-1-DE03-KA201-035615</a:t>
            </a:r>
            <a:endParaRPr lang="it-IT" dirty="0">
              <a:latin typeface="Raleway" charset="0"/>
              <a:ea typeface="Raleway" charset="0"/>
              <a:cs typeface="Raleway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3209EAF-FDE1-4C2D-9FF7-6CDCD7E3100A}"/>
              </a:ext>
            </a:extLst>
          </p:cNvPr>
          <p:cNvSpPr/>
          <p:nvPr/>
        </p:nvSpPr>
        <p:spPr>
          <a:xfrm>
            <a:off x="2203070" y="937787"/>
            <a:ext cx="982105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400" b="1" dirty="0">
                <a:solidFill>
                  <a:srgbClr val="222222"/>
                </a:solidFill>
              </a:rPr>
              <a:t>B. </a:t>
            </a:r>
            <a:r>
              <a:rPr lang="ro-RO" sz="2400" b="1" dirty="0">
                <a:solidFill>
                  <a:srgbClr val="222222"/>
                </a:solidFill>
              </a:rPr>
              <a:t>Completați spațiile din cadrul următoarelor fraze</a:t>
            </a:r>
            <a:r>
              <a:rPr lang="en-GB" sz="2400" b="1" dirty="0">
                <a:solidFill>
                  <a:srgbClr val="222222"/>
                </a:solidFill>
              </a:rPr>
              <a:t>. </a:t>
            </a:r>
            <a:r>
              <a:rPr lang="en-US" sz="2400" dirty="0">
                <a:ea typeface="Times New Roman" panose="02020603050405020304" pitchFamily="18" charset="0"/>
                <a:cs typeface="Calibri" panose="020F0502020204030204" pitchFamily="34" charset="0"/>
              </a:rPr>
              <a:t>(3 minute)</a:t>
            </a:r>
            <a:endParaRPr lang="en-GB" sz="2400" dirty="0">
              <a:ea typeface="Times New Roman" panose="02020603050405020304" pitchFamily="18" charset="0"/>
            </a:endParaRPr>
          </a:p>
          <a:p>
            <a:pPr algn="just"/>
            <a:endParaRPr lang="en-GB" sz="1000" b="1" dirty="0">
              <a:solidFill>
                <a:srgbClr val="222222"/>
              </a:solidFill>
            </a:endParaRPr>
          </a:p>
          <a:p>
            <a:pPr algn="just"/>
            <a:r>
              <a:rPr lang="ro-RO" sz="2400" b="1" dirty="0">
                <a:solidFill>
                  <a:srgbClr val="222222"/>
                </a:solidFill>
              </a:rPr>
              <a:t>A</a:t>
            </a:r>
            <a:r>
              <a:rPr lang="en-GB" sz="2400" b="1" dirty="0" err="1">
                <a:solidFill>
                  <a:srgbClr val="222222"/>
                </a:solidFill>
              </a:rPr>
              <a:t>lotropia</a:t>
            </a:r>
            <a:r>
              <a:rPr lang="en-GB" sz="2400" b="1" dirty="0">
                <a:solidFill>
                  <a:srgbClr val="222222"/>
                </a:solidFill>
              </a:rPr>
              <a:t> </a:t>
            </a:r>
            <a:r>
              <a:rPr lang="ro-RO" sz="2400" b="1" dirty="0">
                <a:solidFill>
                  <a:srgbClr val="222222"/>
                </a:solidFill>
              </a:rPr>
              <a:t>sau </a:t>
            </a:r>
            <a:r>
              <a:rPr lang="en-GB" sz="2400" b="1" dirty="0" err="1">
                <a:solidFill>
                  <a:srgbClr val="222222"/>
                </a:solidFill>
              </a:rPr>
              <a:t>alotropismul</a:t>
            </a:r>
            <a:r>
              <a:rPr lang="ro-RO" sz="2400" b="1" dirty="0">
                <a:solidFill>
                  <a:srgbClr val="222222"/>
                </a:solidFill>
              </a:rPr>
              <a:t> </a:t>
            </a:r>
            <a:r>
              <a:rPr lang="ro-RO" sz="2400" dirty="0">
                <a:solidFill>
                  <a:srgbClr val="222222"/>
                </a:solidFill>
              </a:rPr>
              <a:t>este proprietatea unor elemente chimice de a exista </a:t>
            </a:r>
            <a:r>
              <a:rPr lang="en-GB" sz="2400" dirty="0"/>
              <a:t>__________________________, </a:t>
            </a:r>
            <a:r>
              <a:rPr lang="ro-RO" sz="2400" dirty="0"/>
              <a:t>în aceeași stare fizică</a:t>
            </a:r>
            <a:r>
              <a:rPr lang="en-GB" sz="2400" dirty="0"/>
              <a:t>, </a:t>
            </a:r>
            <a:r>
              <a:rPr lang="ro-RO" sz="2400" dirty="0"/>
              <a:t>numită și </a:t>
            </a:r>
            <a:r>
              <a:rPr lang="en-GB" sz="2400" i="1" dirty="0"/>
              <a:t>____________</a:t>
            </a:r>
            <a:r>
              <a:rPr lang="en-GB" sz="2400" dirty="0"/>
              <a:t> </a:t>
            </a:r>
            <a:r>
              <a:rPr lang="ro-RO" sz="2400" dirty="0"/>
              <a:t>a acestor elemente</a:t>
            </a:r>
            <a:r>
              <a:rPr lang="en-GB" sz="2400" dirty="0"/>
              <a:t>.</a:t>
            </a:r>
          </a:p>
          <a:p>
            <a:pPr algn="just"/>
            <a:endParaRPr lang="en-GB" sz="2400" dirty="0"/>
          </a:p>
          <a:p>
            <a:pPr algn="just"/>
            <a:endParaRPr lang="en-GB" sz="1000" dirty="0">
              <a:solidFill>
                <a:srgbClr val="222222"/>
              </a:solidFill>
            </a:endParaRPr>
          </a:p>
          <a:p>
            <a:pPr algn="just"/>
            <a:r>
              <a:rPr lang="ro-RO" sz="2400" dirty="0">
                <a:solidFill>
                  <a:srgbClr val="222222"/>
                </a:solidFill>
              </a:rPr>
              <a:t>Ce mai cunoscuți </a:t>
            </a:r>
            <a:r>
              <a:rPr lang="ro-RO" sz="2400" dirty="0" err="1">
                <a:solidFill>
                  <a:srgbClr val="222222"/>
                </a:solidFill>
              </a:rPr>
              <a:t>alotropi</a:t>
            </a:r>
            <a:r>
              <a:rPr lang="ro-RO" sz="2400" dirty="0">
                <a:solidFill>
                  <a:srgbClr val="222222"/>
                </a:solidFill>
              </a:rPr>
              <a:t> ai carbonului sunt</a:t>
            </a:r>
            <a:r>
              <a:rPr lang="en-GB" sz="2400" dirty="0">
                <a:solidFill>
                  <a:srgbClr val="222222"/>
                </a:solidFill>
              </a:rPr>
              <a:t>: __________ </a:t>
            </a:r>
            <a:r>
              <a:rPr lang="ro-RO" sz="2400" dirty="0">
                <a:solidFill>
                  <a:srgbClr val="222222"/>
                </a:solidFill>
              </a:rPr>
              <a:t>și</a:t>
            </a:r>
            <a:r>
              <a:rPr lang="en-GB" sz="2400" dirty="0">
                <a:solidFill>
                  <a:srgbClr val="222222"/>
                </a:solidFill>
              </a:rPr>
              <a:t> _____________ . </a:t>
            </a:r>
          </a:p>
          <a:p>
            <a:pPr algn="just"/>
            <a:endParaRPr lang="en-GB" sz="2400" dirty="0">
              <a:solidFill>
                <a:srgbClr val="222222"/>
              </a:solidFill>
            </a:endParaRPr>
          </a:p>
          <a:p>
            <a:pPr algn="just"/>
            <a:endParaRPr lang="en-GB" sz="1000" dirty="0">
              <a:solidFill>
                <a:srgbClr val="222222"/>
              </a:solidFill>
            </a:endParaRPr>
          </a:p>
          <a:p>
            <a:pPr algn="just"/>
            <a:r>
              <a:rPr lang="ro-RO" sz="2400" dirty="0">
                <a:solidFill>
                  <a:srgbClr val="222222"/>
                </a:solidFill>
              </a:rPr>
              <a:t>Mai sunt cunoscuți și alți </a:t>
            </a:r>
            <a:r>
              <a:rPr lang="en-GB" sz="2400" dirty="0">
                <a:solidFill>
                  <a:srgbClr val="222222"/>
                </a:solidFill>
              </a:rPr>
              <a:t>___ </a:t>
            </a:r>
            <a:r>
              <a:rPr lang="en-GB" sz="2400" dirty="0" err="1">
                <a:solidFill>
                  <a:srgbClr val="222222"/>
                </a:solidFill>
              </a:rPr>
              <a:t>alotrop</a:t>
            </a:r>
            <a:r>
              <a:rPr lang="ro-RO" sz="2400" dirty="0">
                <a:solidFill>
                  <a:srgbClr val="222222"/>
                </a:solidFill>
              </a:rPr>
              <a:t>i ai carbonului</a:t>
            </a:r>
            <a:r>
              <a:rPr lang="en-GB" sz="2400" dirty="0">
                <a:solidFill>
                  <a:srgbClr val="222222"/>
                </a:solidFill>
              </a:rPr>
              <a:t>, </a:t>
            </a:r>
            <a:r>
              <a:rPr lang="ro-RO" sz="2400" dirty="0">
                <a:solidFill>
                  <a:srgbClr val="222222"/>
                </a:solidFill>
              </a:rPr>
              <a:t>aceștia fiind </a:t>
            </a:r>
            <a:r>
              <a:rPr lang="en-GB" sz="2400" dirty="0">
                <a:solidFill>
                  <a:srgbClr val="222222"/>
                </a:solidFill>
              </a:rPr>
              <a:t>_____________, __________________, ____________ </a:t>
            </a:r>
            <a:r>
              <a:rPr lang="ro-RO" sz="2400" dirty="0">
                <a:solidFill>
                  <a:srgbClr val="222222"/>
                </a:solidFill>
              </a:rPr>
              <a:t>și</a:t>
            </a:r>
            <a:r>
              <a:rPr lang="en-GB" sz="2400" dirty="0">
                <a:solidFill>
                  <a:srgbClr val="222222"/>
                </a:solidFill>
              </a:rPr>
              <a:t> _______________________.</a:t>
            </a:r>
          </a:p>
        </p:txBody>
      </p:sp>
      <p:sp>
        <p:nvSpPr>
          <p:cNvPr id="15" name="Овал 5">
            <a:extLst>
              <a:ext uri="{FF2B5EF4-FFF2-40B4-BE49-F238E27FC236}">
                <a16:creationId xmlns:a16="http://schemas.microsoft.com/office/drawing/2014/main" id="{4F4D2751-764B-4D2F-A5FD-E770E9657045}"/>
              </a:ext>
            </a:extLst>
          </p:cNvPr>
          <p:cNvSpPr/>
          <p:nvPr/>
        </p:nvSpPr>
        <p:spPr>
          <a:xfrm>
            <a:off x="106494" y="1096143"/>
            <a:ext cx="1872208" cy="17499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6600" baseline="30000" dirty="0"/>
              <a:t>12</a:t>
            </a:r>
            <a:r>
              <a:rPr lang="en-US" sz="6600" dirty="0"/>
              <a:t>C</a:t>
            </a:r>
            <a:endParaRPr lang="ru-RU" sz="66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559D244-9E36-4689-8BCB-7FE68A971800}"/>
              </a:ext>
            </a:extLst>
          </p:cNvPr>
          <p:cNvSpPr txBox="1"/>
          <p:nvPr/>
        </p:nvSpPr>
        <p:spPr>
          <a:xfrm>
            <a:off x="4485956" y="143640"/>
            <a:ext cx="37021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sz="3200" dirty="0">
                <a:latin typeface="AR BLANCA" panose="02000000000000000000" pitchFamily="2" charset="0"/>
              </a:rPr>
              <a:t>Foaie de lucru pentru elevi</a:t>
            </a:r>
            <a:endParaRPr lang="en-GB" sz="3200" dirty="0">
              <a:latin typeface="AR BLANC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207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3">
            <a:extLst>
              <a:ext uri="{FF2B5EF4-FFF2-40B4-BE49-F238E27FC236}">
                <a16:creationId xmlns:a16="http://schemas.microsoft.com/office/drawing/2014/main" id="{23BE908A-BB68-47FB-B5B6-FC256B7E3637}"/>
              </a:ext>
            </a:extLst>
          </p:cNvPr>
          <p:cNvSpPr/>
          <p:nvPr/>
        </p:nvSpPr>
        <p:spPr>
          <a:xfrm>
            <a:off x="0" y="5874589"/>
            <a:ext cx="12192000" cy="983411"/>
          </a:xfrm>
          <a:prstGeom prst="rect">
            <a:avLst/>
          </a:prstGeom>
          <a:solidFill>
            <a:srgbClr val="E441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7">
            <a:extLst>
              <a:ext uri="{FF2B5EF4-FFF2-40B4-BE49-F238E27FC236}">
                <a16:creationId xmlns:a16="http://schemas.microsoft.com/office/drawing/2014/main" id="{D40FDED4-660F-4640-9F25-57C6A89B21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1506" y="5960898"/>
            <a:ext cx="2377944" cy="915148"/>
          </a:xfrm>
          <a:prstGeom prst="rect">
            <a:avLst/>
          </a:prstGeom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0D0234A4-2E22-4D83-A959-B7420906D7C4}"/>
              </a:ext>
            </a:extLst>
          </p:cNvPr>
          <p:cNvSpPr txBox="1"/>
          <p:nvPr/>
        </p:nvSpPr>
        <p:spPr>
          <a:xfrm>
            <a:off x="0" y="6181628"/>
            <a:ext cx="35419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Raleway" charset="0"/>
                <a:ea typeface="Raleway" charset="0"/>
                <a:cs typeface="Raleway" charset="0"/>
              </a:rPr>
              <a:t>2017-1-DE03-KA201-035615</a:t>
            </a:r>
            <a:endParaRPr lang="it-IT" dirty="0">
              <a:latin typeface="Raleway" charset="0"/>
              <a:ea typeface="Raleway" charset="0"/>
              <a:cs typeface="Raleway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C9BA4E-D1B3-4AD6-910A-3410422D3F30}"/>
              </a:ext>
            </a:extLst>
          </p:cNvPr>
          <p:cNvSpPr/>
          <p:nvPr/>
        </p:nvSpPr>
        <p:spPr>
          <a:xfrm>
            <a:off x="2427911" y="841833"/>
            <a:ext cx="958559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400" b="1" dirty="0">
              <a:solidFill>
                <a:srgbClr val="222222"/>
              </a:solidFill>
            </a:endParaRPr>
          </a:p>
          <a:p>
            <a:r>
              <a:rPr lang="en-GB" sz="2400" b="1" dirty="0">
                <a:solidFill>
                  <a:srgbClr val="222222"/>
                </a:solidFill>
              </a:rPr>
              <a:t>C. </a:t>
            </a:r>
            <a:r>
              <a:rPr lang="ro-RO" sz="2400" b="1" dirty="0">
                <a:solidFill>
                  <a:srgbClr val="222222"/>
                </a:solidFill>
              </a:rPr>
              <a:t>Conectați cu o linie fiecare </a:t>
            </a:r>
            <a:r>
              <a:rPr lang="ro-RO" sz="2400" b="1" dirty="0" err="1">
                <a:solidFill>
                  <a:srgbClr val="222222"/>
                </a:solidFill>
              </a:rPr>
              <a:t>alotrop</a:t>
            </a:r>
            <a:r>
              <a:rPr lang="ro-RO" sz="2400" b="1" dirty="0">
                <a:solidFill>
                  <a:srgbClr val="222222"/>
                </a:solidFill>
              </a:rPr>
              <a:t> a carbonului cu structura potrivită</a:t>
            </a:r>
            <a:r>
              <a:rPr lang="en-GB" sz="2400" b="1" dirty="0">
                <a:solidFill>
                  <a:srgbClr val="222222"/>
                </a:solidFill>
              </a:rPr>
              <a:t>. </a:t>
            </a:r>
            <a:r>
              <a:rPr lang="en-US" sz="2400" dirty="0">
                <a:ea typeface="Times New Roman" panose="02020603050405020304" pitchFamily="18" charset="0"/>
                <a:cs typeface="Calibri" panose="020F0502020204030204" pitchFamily="34" charset="0"/>
              </a:rPr>
              <a:t>(2 minute)</a:t>
            </a:r>
            <a:endParaRPr lang="en-GB" sz="2400" dirty="0">
              <a:ea typeface="Times New Roman" panose="02020603050405020304" pitchFamily="18" charset="0"/>
            </a:endParaRPr>
          </a:p>
          <a:p>
            <a:endParaRPr lang="en-GB" sz="2400" b="1" dirty="0">
              <a:solidFill>
                <a:srgbClr val="222222"/>
              </a:solidFill>
            </a:endParaRPr>
          </a:p>
          <a:p>
            <a:endParaRPr lang="en-GB" sz="2400" b="1" dirty="0">
              <a:solidFill>
                <a:srgbClr val="222222"/>
              </a:solidFill>
            </a:endParaRPr>
          </a:p>
          <a:p>
            <a:endParaRPr lang="en-GB" sz="2400" dirty="0">
              <a:solidFill>
                <a:srgbClr val="22222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D84711-7F75-4D78-81F3-616DF2906F0F}"/>
              </a:ext>
            </a:extLst>
          </p:cNvPr>
          <p:cNvSpPr txBox="1"/>
          <p:nvPr/>
        </p:nvSpPr>
        <p:spPr>
          <a:xfrm>
            <a:off x="3580298" y="2619547"/>
            <a:ext cx="124617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o-RO" sz="2400" dirty="0"/>
              <a:t>Diamant</a:t>
            </a:r>
            <a:endParaRPr lang="en-GB" sz="2400" dirty="0"/>
          </a:p>
          <a:p>
            <a:pPr algn="ctr"/>
            <a:endParaRPr lang="en-GB" sz="2400" dirty="0"/>
          </a:p>
          <a:p>
            <a:pPr algn="ctr"/>
            <a:endParaRPr lang="en-GB" sz="2400" dirty="0"/>
          </a:p>
          <a:p>
            <a:pPr algn="ctr"/>
            <a:r>
              <a:rPr lang="ro-RO" sz="2400" dirty="0"/>
              <a:t>Grafit</a:t>
            </a:r>
            <a:endParaRPr lang="en-GB" sz="2400" dirty="0"/>
          </a:p>
          <a:p>
            <a:pPr algn="ctr"/>
            <a:endParaRPr lang="en-GB" sz="2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EACC6F4-E278-49EC-B55C-9B5A86300651}"/>
              </a:ext>
            </a:extLst>
          </p:cNvPr>
          <p:cNvSpPr txBox="1"/>
          <p:nvPr/>
        </p:nvSpPr>
        <p:spPr>
          <a:xfrm>
            <a:off x="8004335" y="2616101"/>
            <a:ext cx="230499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o-RO" sz="2400" dirty="0"/>
              <a:t>stratificat</a:t>
            </a:r>
            <a:r>
              <a:rPr lang="en-GB" sz="2400" dirty="0"/>
              <a:t>, planar</a:t>
            </a:r>
          </a:p>
          <a:p>
            <a:pPr algn="ctr"/>
            <a:endParaRPr lang="en-GB" sz="2400" dirty="0"/>
          </a:p>
          <a:p>
            <a:pPr algn="ctr"/>
            <a:endParaRPr lang="en-GB" sz="2400" dirty="0"/>
          </a:p>
          <a:p>
            <a:pPr algn="ctr"/>
            <a:r>
              <a:rPr lang="ro-RO" sz="2400" dirty="0" err="1"/>
              <a:t>tetraedral</a:t>
            </a:r>
            <a:endParaRPr lang="en-GB" sz="2400" dirty="0"/>
          </a:p>
          <a:p>
            <a:pPr algn="ctr"/>
            <a:endParaRPr lang="en-GB" sz="2400" dirty="0"/>
          </a:p>
        </p:txBody>
      </p:sp>
      <p:sp>
        <p:nvSpPr>
          <p:cNvPr id="15" name="Овал 5">
            <a:extLst>
              <a:ext uri="{FF2B5EF4-FFF2-40B4-BE49-F238E27FC236}">
                <a16:creationId xmlns:a16="http://schemas.microsoft.com/office/drawing/2014/main" id="{4F4D2751-764B-4D2F-A5FD-E770E9657045}"/>
              </a:ext>
            </a:extLst>
          </p:cNvPr>
          <p:cNvSpPr/>
          <p:nvPr/>
        </p:nvSpPr>
        <p:spPr>
          <a:xfrm>
            <a:off x="341957" y="1185355"/>
            <a:ext cx="1872208" cy="174997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6600" baseline="30000" dirty="0"/>
              <a:t>12</a:t>
            </a:r>
            <a:r>
              <a:rPr lang="en-US" sz="6600" dirty="0"/>
              <a:t>C</a:t>
            </a:r>
            <a:endParaRPr lang="ru-RU" sz="66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E9B7D13-BD2A-41BD-8650-B8D5BD343AC8}"/>
              </a:ext>
            </a:extLst>
          </p:cNvPr>
          <p:cNvSpPr txBox="1"/>
          <p:nvPr/>
        </p:nvSpPr>
        <p:spPr>
          <a:xfrm>
            <a:off x="4485956" y="143640"/>
            <a:ext cx="37021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sz="3200" dirty="0">
                <a:latin typeface="AR BLANCA" panose="02000000000000000000" pitchFamily="2" charset="0"/>
              </a:rPr>
              <a:t>Foaie de lucru pentru elevi</a:t>
            </a:r>
            <a:endParaRPr lang="en-GB" sz="3200" dirty="0">
              <a:latin typeface="AR BLANC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8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zione1" id="{BC2E50F2-C952-304F-81A0-22F5A353AFDB}" vid="{FFF54A2B-405F-BA4A-B669-4601D244C458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presentation_layout</Template>
  <TotalTime>122</TotalTime>
  <Words>230</Words>
  <Application>Microsoft Office PowerPoint</Application>
  <PresentationFormat>Widescreen</PresentationFormat>
  <Paragraphs>44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 BLANCA</vt:lpstr>
      <vt:lpstr>Arial</vt:lpstr>
      <vt:lpstr>Calibri</vt:lpstr>
      <vt:lpstr>Calibri Light</vt:lpstr>
      <vt:lpstr>Raleway</vt:lpstr>
      <vt:lpstr>Tema di Office</vt:lpstr>
      <vt:lpstr>Formele alotrope ale carbonului:  diamantul și grafitul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Ana Suduc</dc:creator>
  <cp:lastModifiedBy>Ana Suduc</cp:lastModifiedBy>
  <cp:revision>19</cp:revision>
  <dcterms:created xsi:type="dcterms:W3CDTF">2018-06-15T06:50:58Z</dcterms:created>
  <dcterms:modified xsi:type="dcterms:W3CDTF">2020-02-03T08:30:11Z</dcterms:modified>
</cp:coreProperties>
</file>