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4" r:id="rId6"/>
    <p:sldId id="261" r:id="rId7"/>
    <p:sldId id="265" r:id="rId8"/>
    <p:sldId id="260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62" r:id="rId1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3323"/>
    <a:srgbClr val="E44163"/>
    <a:srgbClr val="D23D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795"/>
    <p:restoredTop sz="94651"/>
  </p:normalViewPr>
  <p:slideViewPr>
    <p:cSldViewPr snapToGrid="0" snapToObjects="1">
      <p:cViewPr varScale="1">
        <p:scale>
          <a:sx n="59" d="100"/>
          <a:sy n="59" d="100"/>
        </p:scale>
        <p:origin x="120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F1F0E2-3D9F-2946-B624-776A89EC75DC}" type="datetimeFigureOut">
              <a:rPr lang="it-IT" smtClean="0"/>
              <a:t>29/01/2020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49FCC3-DBCD-8F4E-8515-3121F58473B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588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FB974-D739-0546-B632-A0B940458FB5}" type="datetimeFigureOut">
              <a:rPr lang="it-IT" smtClean="0"/>
              <a:t>29/01/2020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E3E4F-FC29-B54C-AE8B-C5EE0653414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FB974-D739-0546-B632-A0B940458FB5}" type="datetimeFigureOut">
              <a:rPr lang="it-IT" smtClean="0"/>
              <a:t>29/01/2020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E3E4F-FC29-B54C-AE8B-C5EE0653414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9344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FB974-D739-0546-B632-A0B940458FB5}" type="datetimeFigureOut">
              <a:rPr lang="it-IT" smtClean="0"/>
              <a:t>29/01/2020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E3E4F-FC29-B54C-AE8B-C5EE0653414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332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FB974-D739-0546-B632-A0B940458FB5}" type="datetimeFigureOut">
              <a:rPr lang="it-IT" smtClean="0"/>
              <a:t>29/01/2020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E3E4F-FC29-B54C-AE8B-C5EE0653414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FB974-D739-0546-B632-A0B940458FB5}" type="datetimeFigureOut">
              <a:rPr lang="it-IT" smtClean="0"/>
              <a:t>29/01/2020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E3E4F-FC29-B54C-AE8B-C5EE0653414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9890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FB974-D739-0546-B632-A0B940458FB5}" type="datetimeFigureOut">
              <a:rPr lang="it-IT" smtClean="0"/>
              <a:t>29/01/2020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E3E4F-FC29-B54C-AE8B-C5EE0653414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7843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FB974-D739-0546-B632-A0B940458FB5}" type="datetimeFigureOut">
              <a:rPr lang="it-IT" smtClean="0"/>
              <a:t>29/01/2020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E3E4F-FC29-B54C-AE8B-C5EE0653414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6720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FB974-D739-0546-B632-A0B940458FB5}" type="datetimeFigureOut">
              <a:rPr lang="it-IT" smtClean="0"/>
              <a:t>29/01/2020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E3E4F-FC29-B54C-AE8B-C5EE0653414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2680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FB974-D739-0546-B632-A0B940458FB5}" type="datetimeFigureOut">
              <a:rPr lang="it-IT" smtClean="0"/>
              <a:t>29/01/2020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E3E4F-FC29-B54C-AE8B-C5EE0653414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754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FB974-D739-0546-B632-A0B940458FB5}" type="datetimeFigureOut">
              <a:rPr lang="it-IT" smtClean="0"/>
              <a:t>29/01/2020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E3E4F-FC29-B54C-AE8B-C5EE0653414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29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Trascinare l'immagine su un segnaposto o fare clic sull'icona per aggiungerla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FB974-D739-0546-B632-A0B940458FB5}" type="datetimeFigureOut">
              <a:rPr lang="it-IT" smtClean="0"/>
              <a:t>29/01/2020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E3E4F-FC29-B54C-AE8B-C5EE0653414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9753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8FB974-D739-0546-B632-A0B940458FB5}" type="datetimeFigureOut">
              <a:rPr lang="it-IT" smtClean="0"/>
              <a:t>29/01/2020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6E3E4F-FC29-B54C-AE8B-C5EE0653414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tiff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aqeulFxqT1Y?feature=oembed" TargetMode="External"/><Relationship Id="rId6" Type="http://schemas.openxmlformats.org/officeDocument/2006/relationships/image" Target="../media/image4.png"/><Relationship Id="rId5" Type="http://schemas.openxmlformats.org/officeDocument/2006/relationships/hyperlink" Target="https://www.youtube.com/watch?v=aqeulFxqT1Y" TargetMode="Externa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VWGOyNxpBoc?feature=oembed" TargetMode="External"/><Relationship Id="rId6" Type="http://schemas.openxmlformats.org/officeDocument/2006/relationships/image" Target="../media/image5.jpeg"/><Relationship Id="rId5" Type="http://schemas.openxmlformats.org/officeDocument/2006/relationships/hyperlink" Target="https://www.youtube.com/watch?v=VWGOyNxpBoc" TargetMode="Externa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CRKvDyyHmI" TargetMode="External"/><Relationship Id="rId2" Type="http://schemas.openxmlformats.org/officeDocument/2006/relationships/hyperlink" Target="https://youtu.be/_9mHi93n2AI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hyperlink" Target="https://www.youtube.com/watch?v=TtR1ibE8Zt0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o-RO" spc="600" dirty="0">
                <a:latin typeface="Walkway Black" charset="0"/>
                <a:ea typeface="Walkway Black" charset="0"/>
                <a:cs typeface="Walkway Black" charset="0"/>
              </a:rPr>
              <a:t>Oceane 3D</a:t>
            </a:r>
            <a:r>
              <a:rPr lang="it-IT" spc="600" dirty="0">
                <a:latin typeface="Walkway Black" charset="0"/>
                <a:ea typeface="Walkway Black" charset="0"/>
                <a:cs typeface="Walkway Black" charset="0"/>
              </a:rPr>
              <a:t>: </a:t>
            </a:r>
            <a:r>
              <a:rPr lang="ro-RO" spc="600" dirty="0">
                <a:latin typeface="Walkway Black" charset="0"/>
                <a:ea typeface="Walkway Black" charset="0"/>
                <a:cs typeface="Walkway Black" charset="0"/>
              </a:rPr>
              <a:t>Reciclarea plasticului</a:t>
            </a:r>
            <a:endParaRPr lang="it-IT" dirty="0">
              <a:latin typeface="Walkway Black" charset="0"/>
              <a:ea typeface="Walkway Black" charset="0"/>
              <a:cs typeface="Walkway Black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/>
              <a:t>Emanuele Micheli, Scuola di Robotica</a:t>
            </a:r>
          </a:p>
        </p:txBody>
      </p:sp>
      <p:sp>
        <p:nvSpPr>
          <p:cNvPr id="4" name="Rettangolo 3"/>
          <p:cNvSpPr/>
          <p:nvPr/>
        </p:nvSpPr>
        <p:spPr>
          <a:xfrm>
            <a:off x="0" y="5874589"/>
            <a:ext cx="12192000" cy="983411"/>
          </a:xfrm>
          <a:prstGeom prst="rect">
            <a:avLst/>
          </a:prstGeom>
          <a:solidFill>
            <a:srgbClr val="E441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it-IT" dirty="0">
                <a:effectLst/>
                <a:latin typeface="Times New Roman" charset="0"/>
              </a:rPr>
            </a:br>
            <a:endParaRPr lang="it-IT" dirty="0">
              <a:effectLst/>
              <a:latin typeface="Times New Roman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it-IT" dirty="0">
                <a:effectLst/>
                <a:latin typeface="Times New Roman" charset="0"/>
              </a:rPr>
            </a:br>
            <a:endParaRPr lang="it-IT" dirty="0">
              <a:effectLst/>
              <a:latin typeface="Times New Roman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it-IT" dirty="0">
                <a:effectLst/>
                <a:latin typeface="Times New Roman" charset="0"/>
              </a:rPr>
            </a:br>
            <a:endParaRPr lang="it-IT" dirty="0">
              <a:effectLst/>
              <a:latin typeface="Times New Roman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06" y="5960898"/>
            <a:ext cx="2377944" cy="915148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06" y="187845"/>
            <a:ext cx="2219216" cy="635458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0" y="6181628"/>
            <a:ext cx="3541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aleway" charset="0"/>
                <a:ea typeface="Raleway" charset="0"/>
                <a:cs typeface="Raleway" charset="0"/>
              </a:rPr>
              <a:t>2017-1-DE03-KA201-035615</a:t>
            </a:r>
            <a:endParaRPr lang="it-IT" dirty="0">
              <a:latin typeface="Raleway" charset="0"/>
              <a:ea typeface="Raleway" charset="0"/>
              <a:cs typeface="Ralewa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082703" cy="1325563"/>
          </a:xfrm>
        </p:spPr>
        <p:txBody>
          <a:bodyPr/>
          <a:lstStyle/>
          <a:p>
            <a:r>
              <a:rPr lang="ro-RO" spc="600" dirty="0">
                <a:latin typeface="Walkway Black" charset="0"/>
                <a:ea typeface="Walkway Black" charset="0"/>
                <a:cs typeface="Walkway Black" charset="0"/>
              </a:rPr>
              <a:t>UNELTE pentru reciclarea plasticului</a:t>
            </a:r>
            <a:endParaRPr lang="it-IT" dirty="0">
              <a:latin typeface="Walkway Black" charset="0"/>
              <a:ea typeface="Walkway Black" charset="0"/>
              <a:cs typeface="Walkway Black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0" y="5874589"/>
            <a:ext cx="12192000" cy="983411"/>
          </a:xfrm>
          <a:prstGeom prst="rect">
            <a:avLst/>
          </a:prstGeom>
          <a:solidFill>
            <a:srgbClr val="E441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3635506" y="312452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it-IT" dirty="0">
                <a:effectLst/>
                <a:latin typeface="Times New Roman" charset="0"/>
              </a:rPr>
            </a:br>
            <a:endParaRPr lang="it-IT" dirty="0">
              <a:effectLst/>
              <a:latin typeface="Times New Roman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3635506" y="312452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it-IT" dirty="0">
                <a:effectLst/>
                <a:latin typeface="Times New Roman" charset="0"/>
              </a:rPr>
            </a:br>
            <a:endParaRPr lang="it-IT" dirty="0">
              <a:effectLst/>
              <a:latin typeface="Times New Roman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06" y="5960898"/>
            <a:ext cx="2377944" cy="915148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06" y="187845"/>
            <a:ext cx="2219216" cy="635458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0" y="6181628"/>
            <a:ext cx="3541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aleway" charset="0"/>
                <a:ea typeface="Raleway" charset="0"/>
                <a:cs typeface="Raleway" charset="0"/>
              </a:rPr>
              <a:t>2017-1-DE03-KA201-035615</a:t>
            </a:r>
            <a:endParaRPr lang="it-IT" dirty="0">
              <a:latin typeface="Raleway" charset="0"/>
              <a:ea typeface="Raleway" charset="0"/>
              <a:cs typeface="Raleway" charset="0"/>
            </a:endParaRPr>
          </a:p>
        </p:txBody>
      </p:sp>
      <p:sp>
        <p:nvSpPr>
          <p:cNvPr id="11" name="Rettangolo arrotondato 10"/>
          <p:cNvSpPr/>
          <p:nvPr/>
        </p:nvSpPr>
        <p:spPr>
          <a:xfrm>
            <a:off x="2396428" y="3527199"/>
            <a:ext cx="1133061" cy="5068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3" name="Connettore 1 12"/>
          <p:cNvCxnSpPr/>
          <p:nvPr/>
        </p:nvCxnSpPr>
        <p:spPr>
          <a:xfrm flipH="1">
            <a:off x="2555454" y="4123547"/>
            <a:ext cx="9939" cy="864704"/>
          </a:xfrm>
          <a:prstGeom prst="line">
            <a:avLst/>
          </a:prstGeom>
          <a:ln w="28575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1 14"/>
          <p:cNvCxnSpPr/>
          <p:nvPr/>
        </p:nvCxnSpPr>
        <p:spPr>
          <a:xfrm flipH="1">
            <a:off x="2737672" y="4123547"/>
            <a:ext cx="9939" cy="864704"/>
          </a:xfrm>
          <a:prstGeom prst="line">
            <a:avLst/>
          </a:prstGeom>
          <a:ln w="28575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1 15"/>
          <p:cNvCxnSpPr/>
          <p:nvPr/>
        </p:nvCxnSpPr>
        <p:spPr>
          <a:xfrm flipH="1">
            <a:off x="2900011" y="4123547"/>
            <a:ext cx="9939" cy="864704"/>
          </a:xfrm>
          <a:prstGeom prst="line">
            <a:avLst/>
          </a:prstGeom>
          <a:ln w="28575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/>
          <p:cNvCxnSpPr/>
          <p:nvPr/>
        </p:nvCxnSpPr>
        <p:spPr>
          <a:xfrm flipH="1">
            <a:off x="3072289" y="4123547"/>
            <a:ext cx="9939" cy="864704"/>
          </a:xfrm>
          <a:prstGeom prst="line">
            <a:avLst/>
          </a:prstGeom>
          <a:ln w="28575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1 17"/>
          <p:cNvCxnSpPr/>
          <p:nvPr/>
        </p:nvCxnSpPr>
        <p:spPr>
          <a:xfrm flipH="1">
            <a:off x="3314142" y="4123547"/>
            <a:ext cx="9939" cy="864704"/>
          </a:xfrm>
          <a:prstGeom prst="line">
            <a:avLst/>
          </a:prstGeom>
          <a:ln w="28575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e 18"/>
          <p:cNvSpPr/>
          <p:nvPr/>
        </p:nvSpPr>
        <p:spPr>
          <a:xfrm>
            <a:off x="2601836" y="2672154"/>
            <a:ext cx="722243" cy="665921"/>
          </a:xfrm>
          <a:prstGeom prst="ellipse">
            <a:avLst/>
          </a:prstGeom>
          <a:solidFill>
            <a:srgbClr val="EC3323"/>
          </a:solidFill>
          <a:ln>
            <a:solidFill>
              <a:srgbClr val="EC33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CasellaDiTesto 19"/>
          <p:cNvSpPr txBox="1"/>
          <p:nvPr/>
        </p:nvSpPr>
        <p:spPr>
          <a:xfrm>
            <a:off x="2341934" y="4988251"/>
            <a:ext cx="1398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>
                <a:latin typeface="Raleway" charset="0"/>
                <a:ea typeface="Raleway" charset="0"/>
                <a:cs typeface="Raleway" charset="0"/>
              </a:rPr>
              <a:t>Tocare</a:t>
            </a:r>
            <a:r>
              <a:rPr lang="en-GB" dirty="0">
                <a:latin typeface="Raleway" charset="0"/>
                <a:ea typeface="Raleway" charset="0"/>
                <a:cs typeface="Raleway" charset="0"/>
              </a:rPr>
              <a:t>a</a:t>
            </a:r>
            <a:endParaRPr lang="it-IT" dirty="0">
              <a:latin typeface="Raleway" charset="0"/>
              <a:ea typeface="Raleway" charset="0"/>
              <a:cs typeface="Raleway" charset="0"/>
            </a:endParaRPr>
          </a:p>
        </p:txBody>
      </p:sp>
      <p:sp>
        <p:nvSpPr>
          <p:cNvPr id="21" name="Freccia giù 20"/>
          <p:cNvSpPr/>
          <p:nvPr/>
        </p:nvSpPr>
        <p:spPr>
          <a:xfrm>
            <a:off x="2828952" y="3147928"/>
            <a:ext cx="261730" cy="646331"/>
          </a:xfrm>
          <a:prstGeom prst="downArrow">
            <a:avLst/>
          </a:prstGeom>
          <a:solidFill>
            <a:schemeClr val="accent4">
              <a:alpha val="6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Rettangolo arrotondato 21"/>
          <p:cNvSpPr/>
          <p:nvPr/>
        </p:nvSpPr>
        <p:spPr>
          <a:xfrm>
            <a:off x="5139362" y="3513496"/>
            <a:ext cx="824948" cy="93455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Trapezio 22"/>
          <p:cNvSpPr/>
          <p:nvPr/>
        </p:nvSpPr>
        <p:spPr>
          <a:xfrm rot="10800000">
            <a:off x="5049910" y="2568612"/>
            <a:ext cx="1003852" cy="834887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4" name="Connettore 1 23"/>
          <p:cNvCxnSpPr/>
          <p:nvPr/>
        </p:nvCxnSpPr>
        <p:spPr>
          <a:xfrm flipH="1">
            <a:off x="5139362" y="1695357"/>
            <a:ext cx="9939" cy="864704"/>
          </a:xfrm>
          <a:prstGeom prst="line">
            <a:avLst/>
          </a:prstGeom>
          <a:ln w="28575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1 24"/>
          <p:cNvCxnSpPr/>
          <p:nvPr/>
        </p:nvCxnSpPr>
        <p:spPr>
          <a:xfrm flipH="1">
            <a:off x="5341457" y="1696112"/>
            <a:ext cx="9939" cy="864704"/>
          </a:xfrm>
          <a:prstGeom prst="line">
            <a:avLst/>
          </a:prstGeom>
          <a:ln w="28575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1 25"/>
          <p:cNvCxnSpPr/>
          <p:nvPr/>
        </p:nvCxnSpPr>
        <p:spPr>
          <a:xfrm flipH="1">
            <a:off x="5551836" y="1690688"/>
            <a:ext cx="9939" cy="864704"/>
          </a:xfrm>
          <a:prstGeom prst="line">
            <a:avLst/>
          </a:prstGeom>
          <a:ln w="28575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1 26"/>
          <p:cNvCxnSpPr/>
          <p:nvPr/>
        </p:nvCxnSpPr>
        <p:spPr>
          <a:xfrm flipH="1">
            <a:off x="5743992" y="1695357"/>
            <a:ext cx="9939" cy="864704"/>
          </a:xfrm>
          <a:prstGeom prst="line">
            <a:avLst/>
          </a:prstGeom>
          <a:ln w="28575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5964310" y="1697298"/>
            <a:ext cx="9939" cy="864704"/>
          </a:xfrm>
          <a:prstGeom prst="line">
            <a:avLst/>
          </a:prstGeom>
          <a:ln w="28575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e 28"/>
          <p:cNvSpPr/>
          <p:nvPr/>
        </p:nvSpPr>
        <p:spPr>
          <a:xfrm>
            <a:off x="5399435" y="3880578"/>
            <a:ext cx="304801" cy="26324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2" name="Connettore 7 31"/>
          <p:cNvCxnSpPr/>
          <p:nvPr/>
        </p:nvCxnSpPr>
        <p:spPr>
          <a:xfrm>
            <a:off x="5704236" y="4012200"/>
            <a:ext cx="1237422" cy="1011941"/>
          </a:xfrm>
          <a:prstGeom prst="curvedConnector3">
            <a:avLst>
              <a:gd name="adj1" fmla="val 50000"/>
            </a:avLst>
          </a:prstGeom>
          <a:ln w="41275">
            <a:solidFill>
              <a:srgbClr val="EC33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asellaDiTesto 35"/>
          <p:cNvSpPr txBox="1"/>
          <p:nvPr/>
        </p:nvSpPr>
        <p:spPr>
          <a:xfrm>
            <a:off x="4351881" y="4978312"/>
            <a:ext cx="3365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>
                <a:latin typeface="Raleway" charset="0"/>
                <a:ea typeface="Raleway" charset="0"/>
                <a:cs typeface="Raleway" charset="0"/>
              </a:rPr>
              <a:t>Topirea și crearea filamentului</a:t>
            </a:r>
            <a:endParaRPr lang="it-IT" dirty="0">
              <a:latin typeface="Raleway" charset="0"/>
              <a:ea typeface="Raleway" charset="0"/>
              <a:cs typeface="Raleway" charset="0"/>
            </a:endParaRPr>
          </a:p>
        </p:txBody>
      </p:sp>
      <p:cxnSp>
        <p:nvCxnSpPr>
          <p:cNvPr id="37" name="Connettore 7 36"/>
          <p:cNvCxnSpPr/>
          <p:nvPr/>
        </p:nvCxnSpPr>
        <p:spPr>
          <a:xfrm>
            <a:off x="7062084" y="2171942"/>
            <a:ext cx="1237422" cy="1011941"/>
          </a:xfrm>
          <a:prstGeom prst="curvedConnector3">
            <a:avLst>
              <a:gd name="adj1" fmla="val 50000"/>
            </a:avLst>
          </a:prstGeom>
          <a:ln w="41275">
            <a:solidFill>
              <a:srgbClr val="EC33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ttangolo 37"/>
          <p:cNvSpPr/>
          <p:nvPr/>
        </p:nvSpPr>
        <p:spPr>
          <a:xfrm>
            <a:off x="8190832" y="3056428"/>
            <a:ext cx="1306996" cy="11596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Cilindro 38"/>
          <p:cNvSpPr/>
          <p:nvPr/>
        </p:nvSpPr>
        <p:spPr>
          <a:xfrm>
            <a:off x="8651235" y="3338075"/>
            <a:ext cx="386189" cy="604787"/>
          </a:xfrm>
          <a:prstGeom prst="ca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CasellaDiTesto 39"/>
          <p:cNvSpPr txBox="1"/>
          <p:nvPr/>
        </p:nvSpPr>
        <p:spPr>
          <a:xfrm>
            <a:off x="8238458" y="4978312"/>
            <a:ext cx="1451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>
                <a:latin typeface="Raleway" charset="0"/>
                <a:ea typeface="Raleway" charset="0"/>
                <a:cs typeface="Raleway" charset="0"/>
              </a:rPr>
              <a:t>Tipărirea </a:t>
            </a:r>
            <a:r>
              <a:rPr lang="it-IT" dirty="0">
                <a:latin typeface="Raleway" charset="0"/>
                <a:ea typeface="Raleway" charset="0"/>
                <a:cs typeface="Raleway" charset="0"/>
              </a:rPr>
              <a:t>3</a:t>
            </a:r>
            <a:r>
              <a:rPr lang="ro-RO" dirty="0">
                <a:latin typeface="Raleway" charset="0"/>
                <a:ea typeface="Raleway" charset="0"/>
                <a:cs typeface="Raleway" charset="0"/>
              </a:rPr>
              <a:t>D</a:t>
            </a:r>
            <a:endParaRPr lang="it-IT" dirty="0">
              <a:latin typeface="Raleway" charset="0"/>
              <a:ea typeface="Raleway" charset="0"/>
              <a:cs typeface="Ralewa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44668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430000" cy="1325563"/>
          </a:xfrm>
        </p:spPr>
        <p:txBody>
          <a:bodyPr/>
          <a:lstStyle/>
          <a:p>
            <a:r>
              <a:rPr lang="ro-RO" spc="600" dirty="0">
                <a:latin typeface="Walkway Black" charset="0"/>
                <a:ea typeface="Walkway Black" charset="0"/>
                <a:cs typeface="Walkway Black" charset="0"/>
              </a:rPr>
              <a:t>UNELTE pentru reciclarea plasticului</a:t>
            </a:r>
            <a:endParaRPr lang="it-IT" dirty="0">
              <a:latin typeface="Walkway Black" charset="0"/>
              <a:ea typeface="Walkway Black" charset="0"/>
              <a:cs typeface="Walkway Black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0" y="5874589"/>
            <a:ext cx="12192000" cy="983411"/>
          </a:xfrm>
          <a:prstGeom prst="rect">
            <a:avLst/>
          </a:prstGeom>
          <a:solidFill>
            <a:srgbClr val="E441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06" y="5960898"/>
            <a:ext cx="2377944" cy="915148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06" y="187845"/>
            <a:ext cx="2219216" cy="635458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0" y="6181628"/>
            <a:ext cx="3541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aleway" charset="0"/>
                <a:ea typeface="Raleway" charset="0"/>
                <a:cs typeface="Raleway" charset="0"/>
              </a:rPr>
              <a:t>2017-1-DE03-KA201-035615</a:t>
            </a:r>
            <a:endParaRPr lang="it-IT" dirty="0">
              <a:latin typeface="Raleway" charset="0"/>
              <a:ea typeface="Raleway" charset="0"/>
              <a:cs typeface="Raleway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183" y="2136939"/>
            <a:ext cx="3887258" cy="218658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3460" y="1550504"/>
            <a:ext cx="4028661" cy="3021496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6317" y="1491634"/>
            <a:ext cx="3139236" cy="313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897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o-RO" spc="600" dirty="0">
                <a:latin typeface="Walkway Black" charset="0"/>
                <a:ea typeface="Walkway Black" charset="0"/>
                <a:cs typeface="Walkway Black" charset="0"/>
              </a:rPr>
              <a:t>Ce tipuri de plastic pot fi reciclate</a:t>
            </a:r>
            <a:r>
              <a:rPr lang="it-IT" spc="600" dirty="0">
                <a:latin typeface="Walkway Black" charset="0"/>
                <a:ea typeface="Walkway Black" charset="0"/>
                <a:cs typeface="Walkway Black" charset="0"/>
              </a:rPr>
              <a:t>?</a:t>
            </a:r>
            <a:endParaRPr lang="it-IT" dirty="0">
              <a:latin typeface="Walkway Black" charset="0"/>
              <a:ea typeface="Walkway Black" charset="0"/>
              <a:cs typeface="Walkway Black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0" y="5874589"/>
            <a:ext cx="12192000" cy="983411"/>
          </a:xfrm>
          <a:prstGeom prst="rect">
            <a:avLst/>
          </a:prstGeom>
          <a:solidFill>
            <a:srgbClr val="E441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06" y="5960898"/>
            <a:ext cx="2377944" cy="915148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06" y="187845"/>
            <a:ext cx="2219216" cy="635458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0" y="6181628"/>
            <a:ext cx="3541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aleway" charset="0"/>
                <a:ea typeface="Raleway" charset="0"/>
                <a:cs typeface="Raleway" charset="0"/>
              </a:rPr>
              <a:t>2017-1-DE03-KA201-035615</a:t>
            </a:r>
            <a:endParaRPr lang="it-IT" dirty="0">
              <a:latin typeface="Raleway" charset="0"/>
              <a:ea typeface="Raleway" charset="0"/>
              <a:cs typeface="Raleway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838200" y="2117035"/>
            <a:ext cx="67784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Cu acest sistem se pot recicla dou[ tipuri de plastic: </a:t>
            </a:r>
          </a:p>
          <a:p>
            <a:pPr marL="285750" indent="-285750">
              <a:buFontTx/>
              <a:buChar char="-"/>
            </a:pPr>
            <a:r>
              <a:rPr lang="it-IT" dirty="0"/>
              <a:t>PLA </a:t>
            </a:r>
          </a:p>
          <a:p>
            <a:pPr marL="285750" indent="-285750">
              <a:buFontTx/>
              <a:buChar char="-"/>
            </a:pPr>
            <a:r>
              <a:rPr lang="it-IT" dirty="0"/>
              <a:t>ABS</a:t>
            </a:r>
          </a:p>
        </p:txBody>
      </p:sp>
    </p:spTree>
    <p:extLst>
      <p:ext uri="{BB962C8B-B14F-4D97-AF65-F5344CB8AC3E}">
        <p14:creationId xmlns:p14="http://schemas.microsoft.com/office/powerpoint/2010/main" val="20834122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pc="600" dirty="0">
                <a:latin typeface="Walkway Black" charset="0"/>
                <a:ea typeface="Walkway Black" charset="0"/>
                <a:cs typeface="Walkway Black" charset="0"/>
              </a:rPr>
              <a:t>Găsește plastice</a:t>
            </a:r>
            <a:endParaRPr lang="it-IT" dirty="0">
              <a:latin typeface="Walkway Black" charset="0"/>
              <a:ea typeface="Walkway Black" charset="0"/>
              <a:cs typeface="Walkway Black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0" y="5874589"/>
            <a:ext cx="12192000" cy="983411"/>
          </a:xfrm>
          <a:prstGeom prst="rect">
            <a:avLst/>
          </a:prstGeom>
          <a:solidFill>
            <a:srgbClr val="E441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06" y="5960898"/>
            <a:ext cx="2377944" cy="915148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06" y="187845"/>
            <a:ext cx="2219216" cy="635458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0" y="6181628"/>
            <a:ext cx="3541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aleway" charset="0"/>
                <a:ea typeface="Raleway" charset="0"/>
                <a:cs typeface="Raleway" charset="0"/>
              </a:rPr>
              <a:t>2017-1-DE03-KA201-035615</a:t>
            </a:r>
            <a:endParaRPr lang="it-IT" dirty="0">
              <a:latin typeface="Raleway" charset="0"/>
              <a:ea typeface="Raleway" charset="0"/>
              <a:cs typeface="Raleway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5304" y="1867968"/>
            <a:ext cx="5956680" cy="3973106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838200" y="2117035"/>
            <a:ext cx="67784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ABS e unul dintre cele mai  </a:t>
            </a:r>
            <a:r>
              <a:rPr lang="en-GB" dirty="0"/>
              <a:t>“</a:t>
            </a:r>
            <a:r>
              <a:rPr lang="it-IT" dirty="0"/>
              <a:t>populare</a:t>
            </a:r>
            <a:r>
              <a:rPr lang="en-GB" dirty="0"/>
              <a:t>”</a:t>
            </a:r>
            <a:r>
              <a:rPr lang="it-IT" dirty="0"/>
              <a:t> </a:t>
            </a:r>
            <a:r>
              <a:rPr lang="ro-RO" dirty="0"/>
              <a:t>tipuri de plastic și numeroase obiecte sunt din ABS</a:t>
            </a:r>
            <a:r>
              <a:rPr lang="it-IT" dirty="0"/>
              <a:t>!</a:t>
            </a:r>
          </a:p>
          <a:p>
            <a:endParaRPr lang="it-IT" dirty="0"/>
          </a:p>
          <a:p>
            <a:r>
              <a:rPr lang="ro-RO" dirty="0"/>
              <a:t>Această activitate constă în găsirea unui obiect din ABS pentru a-l recicla. </a:t>
            </a: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332574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pc="600" dirty="0">
                <a:latin typeface="Walkway Black" charset="0"/>
                <a:ea typeface="Walkway Black" charset="0"/>
                <a:cs typeface="Walkway Black" charset="0"/>
              </a:rPr>
              <a:t>ABS</a:t>
            </a:r>
            <a:endParaRPr lang="it-IT" dirty="0">
              <a:latin typeface="Walkway Black" charset="0"/>
              <a:ea typeface="Walkway Black" charset="0"/>
              <a:cs typeface="Walkway Black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0" y="5874589"/>
            <a:ext cx="12192000" cy="983411"/>
          </a:xfrm>
          <a:prstGeom prst="rect">
            <a:avLst/>
          </a:prstGeom>
          <a:solidFill>
            <a:srgbClr val="E441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06" y="5960898"/>
            <a:ext cx="2377944" cy="915148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06" y="187845"/>
            <a:ext cx="2219216" cy="635458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0" y="6181628"/>
            <a:ext cx="3541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aleway" charset="0"/>
                <a:ea typeface="Raleway" charset="0"/>
                <a:cs typeface="Raleway" charset="0"/>
              </a:rPr>
              <a:t>2017-1-DE03-KA201-035615</a:t>
            </a:r>
            <a:endParaRPr lang="it-IT" dirty="0">
              <a:latin typeface="Raleway" charset="0"/>
              <a:ea typeface="Raleway" charset="0"/>
              <a:cs typeface="Raleway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5304" y="1878854"/>
            <a:ext cx="5956680" cy="3973106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838200" y="2117035"/>
            <a:ext cx="67784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ABS</a:t>
            </a:r>
            <a:r>
              <a:rPr lang="ro-RO" dirty="0"/>
              <a:t> e un plastic comun, rezistent și dur. </a:t>
            </a:r>
            <a:endParaRPr lang="it-IT" dirty="0"/>
          </a:p>
          <a:p>
            <a:r>
              <a:rPr lang="ro-RO" dirty="0"/>
              <a:t>Este adesea folosit în jucării, mașini, instrumente muzicale, tastaturi, etc..</a:t>
            </a:r>
            <a:r>
              <a:rPr lang="it-IT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5596451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pc="600" dirty="0">
                <a:latin typeface="Walkway Black" charset="0"/>
                <a:ea typeface="Walkway Black" charset="0"/>
                <a:cs typeface="Walkway Black" charset="0"/>
              </a:rPr>
              <a:t>PLA</a:t>
            </a:r>
            <a:endParaRPr lang="it-IT" dirty="0">
              <a:latin typeface="Walkway Black" charset="0"/>
              <a:ea typeface="Walkway Black" charset="0"/>
              <a:cs typeface="Walkway Black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0" y="5874589"/>
            <a:ext cx="12192000" cy="983411"/>
          </a:xfrm>
          <a:prstGeom prst="rect">
            <a:avLst/>
          </a:prstGeom>
          <a:solidFill>
            <a:srgbClr val="E441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06" y="5960898"/>
            <a:ext cx="2377944" cy="915148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06" y="187845"/>
            <a:ext cx="2219216" cy="635458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0" y="6181628"/>
            <a:ext cx="3541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aleway" charset="0"/>
                <a:ea typeface="Raleway" charset="0"/>
                <a:cs typeface="Raleway" charset="0"/>
              </a:rPr>
              <a:t>2017-1-DE03-KA201-035615</a:t>
            </a:r>
            <a:endParaRPr lang="it-IT" dirty="0">
              <a:latin typeface="Raleway" charset="0"/>
              <a:ea typeface="Raleway" charset="0"/>
              <a:cs typeface="Raleway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4391" y="1498654"/>
            <a:ext cx="6216374" cy="414943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838200" y="2117035"/>
            <a:ext cx="67784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PLA </a:t>
            </a:r>
            <a:r>
              <a:rPr lang="ro-RO" dirty="0"/>
              <a:t>e un plastic vegetal, creat din resurse regenerabile precum porumb, rădăcini de manioc, sfeclă de zahăr, etc. </a:t>
            </a:r>
            <a:endParaRPr lang="it-IT" dirty="0"/>
          </a:p>
          <a:p>
            <a:r>
              <a:rPr lang="it-IT" dirty="0"/>
              <a:t>PLA </a:t>
            </a:r>
            <a:r>
              <a:rPr lang="ro-RO" dirty="0"/>
              <a:t>e foarte folosit în tipărirea 3D.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998943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pc="600" dirty="0">
                <a:latin typeface="Walkway Black" charset="0"/>
                <a:ea typeface="Walkway Black" charset="0"/>
                <a:cs typeface="Walkway Black" charset="0"/>
              </a:rPr>
              <a:t>Activitatea finală</a:t>
            </a:r>
            <a:r>
              <a:rPr lang="it-IT" dirty="0">
                <a:latin typeface="Walkway Black" charset="0"/>
                <a:ea typeface="Walkway Black" charset="0"/>
                <a:cs typeface="Walkway Black" charset="0"/>
              </a:rPr>
              <a:t> </a:t>
            </a:r>
          </a:p>
        </p:txBody>
      </p:sp>
      <p:sp>
        <p:nvSpPr>
          <p:cNvPr id="3" name="Sottotitolo 2"/>
          <p:cNvSpPr>
            <a:spLocks noGrp="1"/>
          </p:cNvSpPr>
          <p:nvPr>
            <p:ph sz="half" idx="4294967295"/>
          </p:nvPr>
        </p:nvSpPr>
        <p:spPr>
          <a:xfrm>
            <a:off x="674914" y="2276310"/>
            <a:ext cx="5157788" cy="3684588"/>
          </a:xfrm>
        </p:spPr>
        <p:txBody>
          <a:bodyPr>
            <a:normAutofit/>
          </a:bodyPr>
          <a:lstStyle/>
          <a:p>
            <a:r>
              <a:rPr lang="ro-RO" dirty="0">
                <a:latin typeface="Raleway" charset="0"/>
                <a:ea typeface="Raleway" charset="0"/>
                <a:cs typeface="Raleway" charset="0"/>
              </a:rPr>
              <a:t>Colectați plasticul în cadrul unui </a:t>
            </a:r>
            <a:r>
              <a:rPr lang="en-GB" dirty="0">
                <a:latin typeface="Raleway" charset="0"/>
                <a:ea typeface="Raleway" charset="0"/>
                <a:cs typeface="Raleway" charset="0"/>
              </a:rPr>
              <a:t>“</a:t>
            </a:r>
            <a:r>
              <a:rPr lang="ro-RO" dirty="0">
                <a:latin typeface="Raleway" charset="0"/>
                <a:ea typeface="Raleway" charset="0"/>
                <a:cs typeface="Raleway" charset="0"/>
              </a:rPr>
              <a:t>eveniment de curățare a planetei</a:t>
            </a:r>
            <a:r>
              <a:rPr lang="en-GB" dirty="0">
                <a:latin typeface="Raleway" charset="0"/>
                <a:ea typeface="Raleway" charset="0"/>
                <a:cs typeface="Raleway" charset="0"/>
              </a:rPr>
              <a:t>”</a:t>
            </a:r>
            <a:endParaRPr lang="it-IT" dirty="0">
              <a:latin typeface="Raleway" charset="0"/>
              <a:ea typeface="Raleway" charset="0"/>
              <a:cs typeface="Raleway" charset="0"/>
            </a:endParaRPr>
          </a:p>
          <a:p>
            <a:r>
              <a:rPr lang="ro-RO" dirty="0">
                <a:latin typeface="Raleway" charset="0"/>
                <a:ea typeface="Raleway" charset="0"/>
                <a:cs typeface="Raleway" charset="0"/>
              </a:rPr>
              <a:t>Clasificarea materialelor plastice </a:t>
            </a:r>
            <a:endParaRPr lang="it-IT" dirty="0">
              <a:latin typeface="Raleway" charset="0"/>
              <a:ea typeface="Raleway" charset="0"/>
              <a:cs typeface="Raleway" charset="0"/>
            </a:endParaRPr>
          </a:p>
          <a:p>
            <a:r>
              <a:rPr lang="ro-RO" dirty="0">
                <a:latin typeface="Raleway" charset="0"/>
                <a:ea typeface="Raleway" charset="0"/>
                <a:cs typeface="Raleway" charset="0"/>
              </a:rPr>
              <a:t>Reciclarea ABS-ului și PLA-ului pentru a fi </a:t>
            </a:r>
            <a:r>
              <a:rPr lang="ro-RO">
                <a:latin typeface="Raleway" charset="0"/>
                <a:ea typeface="Raleway" charset="0"/>
                <a:cs typeface="Raleway" charset="0"/>
              </a:rPr>
              <a:t>folosite în tipărirea </a:t>
            </a:r>
            <a:r>
              <a:rPr lang="ro-RO" dirty="0">
                <a:latin typeface="Raleway" charset="0"/>
                <a:ea typeface="Raleway" charset="0"/>
                <a:cs typeface="Raleway" charset="0"/>
              </a:rPr>
              <a:t>3D</a:t>
            </a:r>
            <a:endParaRPr lang="it-IT" dirty="0">
              <a:latin typeface="Raleway" charset="0"/>
              <a:ea typeface="Raleway" charset="0"/>
              <a:cs typeface="Raleway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0" y="5874589"/>
            <a:ext cx="12192000" cy="983411"/>
          </a:xfrm>
          <a:prstGeom prst="rect">
            <a:avLst/>
          </a:prstGeom>
          <a:solidFill>
            <a:srgbClr val="E441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it-IT" dirty="0">
                <a:effectLst/>
                <a:latin typeface="Times New Roman" charset="0"/>
              </a:rPr>
            </a:br>
            <a:endParaRPr lang="it-IT" dirty="0">
              <a:effectLst/>
              <a:latin typeface="Times New Roman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it-IT" dirty="0">
                <a:effectLst/>
                <a:latin typeface="Times New Roman" charset="0"/>
              </a:rPr>
            </a:br>
            <a:endParaRPr lang="it-IT" dirty="0">
              <a:effectLst/>
              <a:latin typeface="Times New Roman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it-IT" dirty="0">
                <a:effectLst/>
                <a:latin typeface="Times New Roman" charset="0"/>
              </a:rPr>
            </a:br>
            <a:endParaRPr lang="it-IT" dirty="0">
              <a:effectLst/>
              <a:latin typeface="Times New Roman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06" y="5960898"/>
            <a:ext cx="2377944" cy="915148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06" y="187845"/>
            <a:ext cx="2219216" cy="635458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0" y="6181628"/>
            <a:ext cx="3541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aleway" charset="0"/>
                <a:ea typeface="Raleway" charset="0"/>
                <a:cs typeface="Raleway" charset="0"/>
              </a:rPr>
              <a:t>2017-1-DE03-KA201-035615</a:t>
            </a:r>
            <a:endParaRPr lang="it-IT" dirty="0">
              <a:latin typeface="Raleway" charset="0"/>
              <a:ea typeface="Raleway" charset="0"/>
              <a:cs typeface="Raleway" charset="0"/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5569" y="1734232"/>
            <a:ext cx="5735153" cy="38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8331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pc="600" dirty="0">
                <a:latin typeface="Walkway Black" charset="0"/>
                <a:ea typeface="Walkway Black" charset="0"/>
                <a:cs typeface="Walkway Black" charset="0"/>
              </a:rPr>
              <a:t>Cuprins</a:t>
            </a:r>
            <a:endParaRPr lang="it-IT" dirty="0">
              <a:latin typeface="Walkway Black" charset="0"/>
              <a:ea typeface="Walkway Black" charset="0"/>
              <a:cs typeface="Walkway Black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o-RO" dirty="0">
                <a:latin typeface="Raleway" charset="0"/>
                <a:ea typeface="Raleway" charset="0"/>
                <a:cs typeface="Raleway" charset="0"/>
              </a:rPr>
              <a:t>Poluarea oceanelor cu plastic</a:t>
            </a:r>
            <a:endParaRPr lang="it-IT" dirty="0">
              <a:latin typeface="Raleway" charset="0"/>
              <a:ea typeface="Raleway" charset="0"/>
              <a:cs typeface="Raleway" charset="0"/>
            </a:endParaRPr>
          </a:p>
          <a:p>
            <a:r>
              <a:rPr lang="ro-RO" dirty="0">
                <a:latin typeface="Raleway" charset="0"/>
                <a:ea typeface="Raleway" charset="0"/>
                <a:cs typeface="Raleway" charset="0"/>
              </a:rPr>
              <a:t>Curățarea planetei</a:t>
            </a:r>
            <a:endParaRPr lang="it-IT" dirty="0">
              <a:latin typeface="Raleway" charset="0"/>
              <a:ea typeface="Raleway" charset="0"/>
              <a:cs typeface="Raleway" charset="0"/>
            </a:endParaRPr>
          </a:p>
          <a:p>
            <a:r>
              <a:rPr lang="ro-RO" dirty="0">
                <a:latin typeface="Raleway" charset="0"/>
                <a:ea typeface="Raleway" charset="0"/>
                <a:cs typeface="Raleway" charset="0"/>
              </a:rPr>
              <a:t>Principiile </a:t>
            </a:r>
            <a:r>
              <a:rPr lang="ro-RO" i="1" dirty="0">
                <a:latin typeface="Raleway" charset="0"/>
                <a:ea typeface="Raleway" charset="0"/>
                <a:cs typeface="Raleway" charset="0"/>
              </a:rPr>
              <a:t>economiei circulare</a:t>
            </a:r>
            <a:endParaRPr lang="it-IT" i="1" dirty="0">
              <a:latin typeface="Raleway" charset="0"/>
              <a:ea typeface="Raleway" charset="0"/>
              <a:cs typeface="Raleway" charset="0"/>
            </a:endParaRPr>
          </a:p>
          <a:p>
            <a:r>
              <a:rPr lang="it-IT" dirty="0">
                <a:latin typeface="Raleway" charset="0"/>
                <a:ea typeface="Raleway" charset="0"/>
                <a:cs typeface="Raleway" charset="0"/>
              </a:rPr>
              <a:t>Unelte pentru reciclarea plasticului </a:t>
            </a:r>
          </a:p>
          <a:p>
            <a:r>
              <a:rPr lang="ro-RO" dirty="0">
                <a:latin typeface="Raleway" charset="0"/>
                <a:ea typeface="Raleway" charset="0"/>
                <a:cs typeface="Raleway" charset="0"/>
              </a:rPr>
              <a:t>Tipărirea </a:t>
            </a:r>
            <a:r>
              <a:rPr lang="it-IT" dirty="0">
                <a:latin typeface="Raleway" charset="0"/>
                <a:ea typeface="Raleway" charset="0"/>
                <a:cs typeface="Raleway" charset="0"/>
              </a:rPr>
              <a:t>3</a:t>
            </a:r>
            <a:r>
              <a:rPr lang="ro-RO" dirty="0">
                <a:latin typeface="Raleway" charset="0"/>
                <a:ea typeface="Raleway" charset="0"/>
                <a:cs typeface="Raleway" charset="0"/>
              </a:rPr>
              <a:t>D cu plastic reciclat</a:t>
            </a:r>
            <a:endParaRPr lang="it-IT" dirty="0">
              <a:latin typeface="Raleway" charset="0"/>
              <a:ea typeface="Raleway" charset="0"/>
              <a:cs typeface="Raleway" charset="0"/>
            </a:endParaRPr>
          </a:p>
          <a:p>
            <a:r>
              <a:rPr lang="ro-RO" dirty="0">
                <a:latin typeface="Raleway" charset="0"/>
                <a:ea typeface="Raleway" charset="0"/>
                <a:cs typeface="Raleway" charset="0"/>
              </a:rPr>
              <a:t>Eveniment de curățare a planetei</a:t>
            </a:r>
            <a:endParaRPr lang="it-IT" dirty="0">
              <a:latin typeface="Raleway" charset="0"/>
              <a:ea typeface="Raleway" charset="0"/>
              <a:cs typeface="Raleway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0" y="5874589"/>
            <a:ext cx="12192000" cy="983411"/>
          </a:xfrm>
          <a:prstGeom prst="rect">
            <a:avLst/>
          </a:prstGeom>
          <a:solidFill>
            <a:srgbClr val="E441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it-IT" dirty="0">
                <a:effectLst/>
                <a:latin typeface="Times New Roman" charset="0"/>
              </a:rPr>
            </a:br>
            <a:endParaRPr lang="it-IT" dirty="0">
              <a:effectLst/>
              <a:latin typeface="Times New Roman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it-IT" dirty="0">
                <a:effectLst/>
                <a:latin typeface="Times New Roman" charset="0"/>
              </a:rPr>
            </a:br>
            <a:endParaRPr lang="it-IT" dirty="0">
              <a:effectLst/>
              <a:latin typeface="Times New Roman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it-IT" dirty="0">
                <a:effectLst/>
                <a:latin typeface="Times New Roman" charset="0"/>
              </a:rPr>
            </a:br>
            <a:endParaRPr lang="it-IT" dirty="0">
              <a:effectLst/>
              <a:latin typeface="Times New Roman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06" y="5960898"/>
            <a:ext cx="2377944" cy="915148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06" y="187845"/>
            <a:ext cx="2219216" cy="635458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0" y="6181628"/>
            <a:ext cx="3541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aleway" charset="0"/>
                <a:ea typeface="Raleway" charset="0"/>
                <a:cs typeface="Raleway" charset="0"/>
              </a:rPr>
              <a:t>2017-1-DE03-KA201-035615</a:t>
            </a:r>
            <a:endParaRPr lang="it-IT" dirty="0">
              <a:latin typeface="Raleway" charset="0"/>
              <a:ea typeface="Raleway" charset="0"/>
              <a:cs typeface="Ralewa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2719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" y="78227"/>
            <a:ext cx="12039600" cy="571527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>
                <a:latin typeface="Raleway" charset="0"/>
                <a:ea typeface="Raleway" charset="0"/>
                <a:cs typeface="Raleway" charset="0"/>
              </a:rPr>
              <a:t>Poluarea oceanelor cu plastic</a:t>
            </a:r>
            <a:r>
              <a:rPr lang="it-IT" dirty="0">
                <a:latin typeface="Walkway Black" charset="0"/>
                <a:ea typeface="Walkway Black" charset="0"/>
                <a:cs typeface="Walkway Black" charset="0"/>
              </a:rPr>
              <a:t> 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o-RO" dirty="0">
                <a:latin typeface="Raleway" charset="0"/>
                <a:ea typeface="Raleway" charset="0"/>
                <a:cs typeface="Raleway" charset="0"/>
              </a:rPr>
              <a:t>Ce se întâmplă în lume</a:t>
            </a:r>
            <a:endParaRPr lang="it-IT" dirty="0">
              <a:latin typeface="Raleway" charset="0"/>
              <a:ea typeface="Raleway" charset="0"/>
              <a:cs typeface="Raleway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0" y="5874589"/>
            <a:ext cx="12192000" cy="983411"/>
          </a:xfrm>
          <a:prstGeom prst="rect">
            <a:avLst/>
          </a:prstGeom>
          <a:solidFill>
            <a:srgbClr val="E441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it-IT" dirty="0">
                <a:effectLst/>
                <a:latin typeface="Times New Roman" charset="0"/>
              </a:rPr>
            </a:br>
            <a:endParaRPr lang="it-IT" dirty="0">
              <a:effectLst/>
              <a:latin typeface="Times New Roman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it-IT" dirty="0">
                <a:effectLst/>
                <a:latin typeface="Times New Roman" charset="0"/>
              </a:rPr>
            </a:br>
            <a:endParaRPr lang="it-IT" dirty="0">
              <a:effectLst/>
              <a:latin typeface="Times New Roman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it-IT" dirty="0">
                <a:effectLst/>
                <a:latin typeface="Times New Roman" charset="0"/>
              </a:rPr>
            </a:br>
            <a:endParaRPr lang="it-IT" dirty="0">
              <a:effectLst/>
              <a:latin typeface="Times New Roman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06" y="5960898"/>
            <a:ext cx="2377944" cy="915148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06" y="187845"/>
            <a:ext cx="2219216" cy="635458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0" y="6181628"/>
            <a:ext cx="3541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aleway" charset="0"/>
                <a:ea typeface="Raleway" charset="0"/>
                <a:cs typeface="Raleway" charset="0"/>
              </a:rPr>
              <a:t>2017-1-DE03-KA201-035615</a:t>
            </a:r>
            <a:endParaRPr lang="it-IT" dirty="0">
              <a:latin typeface="Raleway" charset="0"/>
              <a:ea typeface="Raleway" charset="0"/>
              <a:cs typeface="Ralewa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6157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991600" cy="1325563"/>
          </a:xfrm>
        </p:spPr>
        <p:txBody>
          <a:bodyPr/>
          <a:lstStyle/>
          <a:p>
            <a:r>
              <a:rPr lang="ro-RO" spc="600" dirty="0">
                <a:latin typeface="Walkway Black" charset="0"/>
                <a:ea typeface="Walkway Black" charset="0"/>
                <a:cs typeface="Walkway Black" charset="0"/>
              </a:rPr>
              <a:t>Date privind p</a:t>
            </a:r>
            <a:r>
              <a:rPr lang="it-IT" spc="600" dirty="0">
                <a:latin typeface="Walkway Black" charset="0"/>
                <a:ea typeface="Walkway Black" charset="0"/>
                <a:cs typeface="Walkway Black" charset="0"/>
              </a:rPr>
              <a:t>oluarea oceanelor cu plasti</a:t>
            </a:r>
            <a:r>
              <a:rPr lang="ro-RO" spc="600" dirty="0">
                <a:latin typeface="Walkway Black" charset="0"/>
                <a:ea typeface="Walkway Black" charset="0"/>
                <a:cs typeface="Walkway Black" charset="0"/>
              </a:rPr>
              <a:t>c</a:t>
            </a:r>
            <a:endParaRPr lang="it-IT" dirty="0">
              <a:latin typeface="Walkway Black" charset="0"/>
              <a:ea typeface="Walkway Black" charset="0"/>
              <a:cs typeface="Walkway Black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sz="half" idx="1"/>
          </p:nvPr>
        </p:nvSpPr>
        <p:spPr>
          <a:xfrm>
            <a:off x="838200" y="2369913"/>
            <a:ext cx="5181600" cy="4351338"/>
          </a:xfrm>
        </p:spPr>
        <p:txBody>
          <a:bodyPr/>
          <a:lstStyle/>
          <a:p>
            <a:r>
              <a:rPr lang="ro-RO" dirty="0">
                <a:latin typeface="Raleway" charset="0"/>
                <a:ea typeface="Raleway" charset="0"/>
                <a:cs typeface="Raleway" charset="0"/>
              </a:rPr>
              <a:t>Î</a:t>
            </a:r>
            <a:r>
              <a:rPr lang="it-IT" dirty="0">
                <a:latin typeface="Raleway" charset="0"/>
                <a:ea typeface="Raleway" charset="0"/>
                <a:cs typeface="Raleway" charset="0"/>
              </a:rPr>
              <a:t>n 2014 </a:t>
            </a:r>
            <a:r>
              <a:rPr lang="ro-RO" dirty="0">
                <a:latin typeface="Raleway" charset="0"/>
                <a:ea typeface="Raleway" charset="0"/>
                <a:cs typeface="Raleway" charset="0"/>
              </a:rPr>
              <a:t>producția de plastic a fost de </a:t>
            </a:r>
            <a:r>
              <a:rPr lang="it-IT" dirty="0">
                <a:latin typeface="Raleway" charset="0"/>
                <a:ea typeface="Raleway" charset="0"/>
                <a:cs typeface="Raleway" charset="0"/>
              </a:rPr>
              <a:t>331MT</a:t>
            </a:r>
          </a:p>
          <a:p>
            <a:r>
              <a:rPr lang="ro-RO" dirty="0">
                <a:latin typeface="Raleway" charset="0"/>
                <a:ea typeface="Raleway" charset="0"/>
                <a:cs typeface="Raleway" charset="0"/>
              </a:rPr>
              <a:t>Raportul plastic/pești este de</a:t>
            </a:r>
            <a:r>
              <a:rPr lang="it-IT" dirty="0">
                <a:latin typeface="Raleway" charset="0"/>
                <a:ea typeface="Raleway" charset="0"/>
                <a:cs typeface="Raleway" charset="0"/>
              </a:rPr>
              <a:t> 1:5 (2014) </a:t>
            </a:r>
          </a:p>
          <a:p>
            <a:endParaRPr lang="it-IT" dirty="0">
              <a:latin typeface="Raleway" charset="0"/>
              <a:ea typeface="Raleway" charset="0"/>
              <a:cs typeface="Raleway" charset="0"/>
            </a:endParaRPr>
          </a:p>
        </p:txBody>
      </p:sp>
      <p:sp>
        <p:nvSpPr>
          <p:cNvPr id="11" name="Segnaposto contenuto 10"/>
          <p:cNvSpPr>
            <a:spLocks noGrp="1"/>
          </p:cNvSpPr>
          <p:nvPr>
            <p:ph sz="half" idx="2"/>
          </p:nvPr>
        </p:nvSpPr>
        <p:spPr>
          <a:xfrm>
            <a:off x="6172199" y="2369913"/>
            <a:ext cx="5606143" cy="4351338"/>
          </a:xfrm>
        </p:spPr>
        <p:txBody>
          <a:bodyPr/>
          <a:lstStyle/>
          <a:p>
            <a:r>
              <a:rPr lang="ro-RO" dirty="0">
                <a:latin typeface="Raleway" charset="0"/>
                <a:ea typeface="Raleway" charset="0"/>
                <a:cs typeface="Raleway" charset="0"/>
              </a:rPr>
              <a:t>Previziuni pentru </a:t>
            </a:r>
            <a:r>
              <a:rPr lang="it-IT" dirty="0">
                <a:latin typeface="Raleway" charset="0"/>
                <a:ea typeface="Raleway" charset="0"/>
                <a:cs typeface="Raleway" charset="0"/>
              </a:rPr>
              <a:t>2050: 1,124 MT</a:t>
            </a:r>
          </a:p>
          <a:p>
            <a:r>
              <a:rPr lang="ro-RO" dirty="0">
                <a:latin typeface="Raleway" charset="0"/>
                <a:ea typeface="Raleway" charset="0"/>
                <a:cs typeface="Raleway" charset="0"/>
              </a:rPr>
              <a:t>Raportul plastic/pești </a:t>
            </a:r>
            <a:r>
              <a:rPr lang="it-IT" dirty="0">
                <a:latin typeface="Raleway" charset="0"/>
                <a:ea typeface="Raleway" charset="0"/>
                <a:cs typeface="Raleway" charset="0"/>
              </a:rPr>
              <a:t>: </a:t>
            </a:r>
            <a:r>
              <a:rPr lang="ro-RO" dirty="0">
                <a:latin typeface="Raleway" charset="0"/>
                <a:ea typeface="Raleway" charset="0"/>
                <a:cs typeface="Raleway" charset="0"/>
              </a:rPr>
              <a:t>mai mare decât </a:t>
            </a:r>
            <a:r>
              <a:rPr lang="it-IT" dirty="0">
                <a:latin typeface="Raleway" charset="0"/>
                <a:ea typeface="Raleway" charset="0"/>
                <a:cs typeface="Raleway" charset="0"/>
              </a:rPr>
              <a:t>1:1</a:t>
            </a:r>
          </a:p>
          <a:p>
            <a:endParaRPr lang="it-IT" dirty="0">
              <a:latin typeface="Raleway" charset="0"/>
              <a:ea typeface="Raleway" charset="0"/>
              <a:cs typeface="Raleway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0" y="5874589"/>
            <a:ext cx="12192000" cy="983411"/>
          </a:xfrm>
          <a:prstGeom prst="rect">
            <a:avLst/>
          </a:prstGeom>
          <a:solidFill>
            <a:srgbClr val="E441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it-IT" dirty="0">
                <a:effectLst/>
                <a:latin typeface="Times New Roman" charset="0"/>
              </a:rPr>
            </a:br>
            <a:endParaRPr lang="it-IT" dirty="0">
              <a:effectLst/>
              <a:latin typeface="Times New Roman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it-IT" dirty="0">
                <a:effectLst/>
                <a:latin typeface="Times New Roman" charset="0"/>
              </a:rPr>
            </a:br>
            <a:endParaRPr lang="it-IT" dirty="0">
              <a:effectLst/>
              <a:latin typeface="Times New Roman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it-IT" dirty="0">
                <a:effectLst/>
                <a:latin typeface="Times New Roman" charset="0"/>
              </a:rPr>
            </a:br>
            <a:endParaRPr lang="it-IT" dirty="0">
              <a:effectLst/>
              <a:latin typeface="Times New Roman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06" y="5960898"/>
            <a:ext cx="2377944" cy="915148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06" y="187845"/>
            <a:ext cx="2219216" cy="635458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0" y="6181628"/>
            <a:ext cx="3541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aleway" charset="0"/>
                <a:ea typeface="Raleway" charset="0"/>
                <a:cs typeface="Raleway" charset="0"/>
              </a:rPr>
              <a:t>2017-1-DE03-KA201-035615</a:t>
            </a:r>
            <a:endParaRPr lang="it-IT" dirty="0">
              <a:latin typeface="Raleway" charset="0"/>
              <a:ea typeface="Raleway" charset="0"/>
              <a:cs typeface="Raleway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3369365" y="4627713"/>
            <a:ext cx="6649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>
                <a:latin typeface="Raleway" charset="0"/>
                <a:ea typeface="Raleway" charset="0"/>
                <a:cs typeface="Raleway" charset="0"/>
              </a:rPr>
              <a:t>Datele provin de la Fundația </a:t>
            </a:r>
            <a:r>
              <a:rPr lang="it-IT" dirty="0">
                <a:latin typeface="Raleway" charset="0"/>
                <a:ea typeface="Raleway" charset="0"/>
                <a:cs typeface="Raleway" charset="0"/>
              </a:rPr>
              <a:t>ELLEN MCARTHUR</a:t>
            </a:r>
          </a:p>
        </p:txBody>
      </p:sp>
    </p:spTree>
    <p:extLst>
      <p:ext uri="{BB962C8B-B14F-4D97-AF65-F5344CB8AC3E}">
        <p14:creationId xmlns:p14="http://schemas.microsoft.com/office/powerpoint/2010/main" val="5765469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pc="600" dirty="0">
                <a:latin typeface="Walkway Black" charset="0"/>
                <a:ea typeface="Walkway Black" charset="0"/>
                <a:cs typeface="Walkway Black" charset="0"/>
              </a:rPr>
              <a:t>De la Date la Acțiune</a:t>
            </a:r>
            <a:endParaRPr lang="it-IT" dirty="0">
              <a:latin typeface="Walkway Black" charset="0"/>
              <a:ea typeface="Walkway Black" charset="0"/>
              <a:cs typeface="Walkway Black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0" y="5874589"/>
            <a:ext cx="12192000" cy="983411"/>
          </a:xfrm>
          <a:prstGeom prst="rect">
            <a:avLst/>
          </a:prstGeom>
          <a:solidFill>
            <a:srgbClr val="E441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it-IT" dirty="0">
                <a:effectLst/>
                <a:latin typeface="Times New Roman" charset="0"/>
              </a:rPr>
            </a:br>
            <a:endParaRPr lang="it-IT" dirty="0">
              <a:effectLst/>
              <a:latin typeface="Times New Roman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it-IT" dirty="0">
                <a:effectLst/>
                <a:latin typeface="Times New Roman" charset="0"/>
              </a:rPr>
            </a:br>
            <a:endParaRPr lang="it-IT" dirty="0">
              <a:effectLst/>
              <a:latin typeface="Times New Roman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it-IT" dirty="0">
                <a:effectLst/>
                <a:latin typeface="Times New Roman" charset="0"/>
              </a:rPr>
            </a:br>
            <a:endParaRPr lang="it-IT" dirty="0">
              <a:effectLst/>
              <a:latin typeface="Times New Roman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06" y="5960898"/>
            <a:ext cx="2377944" cy="915148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06" y="187845"/>
            <a:ext cx="2219216" cy="635458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0" y="6181628"/>
            <a:ext cx="3541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aleway" charset="0"/>
                <a:ea typeface="Raleway" charset="0"/>
                <a:cs typeface="Raleway" charset="0"/>
              </a:rPr>
              <a:t>2017-1-DE03-KA201-035615</a:t>
            </a:r>
            <a:endParaRPr lang="it-IT" dirty="0">
              <a:latin typeface="Raleway" charset="0"/>
              <a:ea typeface="Raleway" charset="0"/>
              <a:cs typeface="Raleway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6CCD7E9-56B4-4AAA-A256-626B67D1F614}"/>
              </a:ext>
            </a:extLst>
          </p:cNvPr>
          <p:cNvSpPr/>
          <p:nvPr/>
        </p:nvSpPr>
        <p:spPr>
          <a:xfrm>
            <a:off x="493631" y="3259355"/>
            <a:ext cx="32075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https://www.youtube.com/watch?v=aqeulFxqT1Y</a:t>
            </a:r>
            <a:r>
              <a:rPr lang="ro-RO" dirty="0"/>
              <a:t> </a:t>
            </a:r>
            <a:endParaRPr lang="en-US" dirty="0"/>
          </a:p>
        </p:txBody>
      </p:sp>
      <p:pic>
        <p:nvPicPr>
          <p:cNvPr id="13" name="Online Media 12" title="The New Plastics Economy">
            <a:hlinkClick r:id="" action="ppaction://media"/>
            <a:extLst>
              <a:ext uri="{FF2B5EF4-FFF2-40B4-BE49-F238E27FC236}">
                <a16:creationId xmlns:a16="http://schemas.microsoft.com/office/drawing/2014/main" id="{C284B814-FA5A-4D84-944D-375CC006387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3746357" y="1346016"/>
            <a:ext cx="7952012" cy="4473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104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pc="600" dirty="0">
                <a:latin typeface="Walkway Black" charset="0"/>
                <a:ea typeface="Walkway Black" charset="0"/>
                <a:cs typeface="Walkway Black" charset="0"/>
              </a:rPr>
              <a:t>Riscuri și date</a:t>
            </a:r>
            <a:endParaRPr lang="it-IT" dirty="0">
              <a:latin typeface="Walkway Black" charset="0"/>
              <a:ea typeface="Walkway Black" charset="0"/>
              <a:cs typeface="Walkway Black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sz="half" idx="4294967295"/>
          </p:nvPr>
        </p:nvSpPr>
        <p:spPr>
          <a:xfrm>
            <a:off x="729343" y="1909872"/>
            <a:ext cx="10842171" cy="3684588"/>
          </a:xfrm>
        </p:spPr>
        <p:txBody>
          <a:bodyPr>
            <a:normAutofit fontScale="85000" lnSpcReduction="20000"/>
          </a:bodyPr>
          <a:lstStyle/>
          <a:p>
            <a:r>
              <a:rPr lang="ro-RO" dirty="0">
                <a:latin typeface="Raleway" charset="0"/>
                <a:ea typeface="Raleway" charset="0"/>
                <a:cs typeface="Raleway" charset="0"/>
              </a:rPr>
              <a:t>În prezent</a:t>
            </a:r>
            <a:r>
              <a:rPr lang="it-IT" dirty="0">
                <a:latin typeface="Raleway" charset="0"/>
                <a:ea typeface="Raleway" charset="0"/>
                <a:cs typeface="Raleway" charset="0"/>
              </a:rPr>
              <a:t>, </a:t>
            </a:r>
            <a:r>
              <a:rPr lang="ro-RO" dirty="0">
                <a:latin typeface="Raleway" charset="0"/>
                <a:ea typeface="Raleway" charset="0"/>
                <a:cs typeface="Raleway" charset="0"/>
              </a:rPr>
              <a:t>mai puțin de </a:t>
            </a:r>
            <a:r>
              <a:rPr lang="it-IT" dirty="0">
                <a:latin typeface="Raleway" charset="0"/>
                <a:ea typeface="Raleway" charset="0"/>
                <a:cs typeface="Raleway" charset="0"/>
              </a:rPr>
              <a:t>5% </a:t>
            </a:r>
            <a:r>
              <a:rPr lang="ro-RO" dirty="0">
                <a:latin typeface="Raleway" charset="0"/>
                <a:ea typeface="Raleway" charset="0"/>
                <a:cs typeface="Raleway" charset="0"/>
              </a:rPr>
              <a:t>din materialele plastice din lume sunt reciclate și se estimează că doar 40% din materialele plastice ajung la gropile de gunoi, iar fiind aruncate în mediu. </a:t>
            </a:r>
          </a:p>
          <a:p>
            <a:endParaRPr lang="ro-RO" dirty="0">
              <a:latin typeface="Raleway" charset="0"/>
              <a:ea typeface="Raleway" charset="0"/>
              <a:cs typeface="Raleway" charset="0"/>
            </a:endParaRPr>
          </a:p>
          <a:p>
            <a:r>
              <a:rPr lang="ro-RO" dirty="0">
                <a:latin typeface="Raleway" charset="0"/>
                <a:ea typeface="Raleway" charset="0"/>
                <a:cs typeface="Raleway" charset="0"/>
              </a:rPr>
              <a:t>Valoarea acestui material este între </a:t>
            </a:r>
            <a:r>
              <a:rPr lang="it-IT" dirty="0">
                <a:latin typeface="Raleway" charset="0"/>
                <a:ea typeface="Raleway" charset="0"/>
                <a:cs typeface="Raleway" charset="0"/>
              </a:rPr>
              <a:t>80 </a:t>
            </a:r>
            <a:r>
              <a:rPr lang="ro-RO" dirty="0">
                <a:latin typeface="Raleway" charset="0"/>
                <a:ea typeface="Raleway" charset="0"/>
                <a:cs typeface="Raleway" charset="0"/>
              </a:rPr>
              <a:t>și </a:t>
            </a:r>
            <a:r>
              <a:rPr lang="it-IT" dirty="0">
                <a:latin typeface="Raleway" charset="0"/>
                <a:ea typeface="Raleway" charset="0"/>
                <a:cs typeface="Raleway" charset="0"/>
              </a:rPr>
              <a:t>120 </a:t>
            </a:r>
            <a:r>
              <a:rPr lang="ro-RO" dirty="0">
                <a:latin typeface="Raleway" charset="0"/>
                <a:ea typeface="Raleway" charset="0"/>
                <a:cs typeface="Raleway" charset="0"/>
              </a:rPr>
              <a:t>milioane de dolari pe an, o sumă imensă dacă luăm în considerare că 95% din acest plastic este aruncat.</a:t>
            </a:r>
          </a:p>
          <a:p>
            <a:pPr marL="0" indent="0">
              <a:buNone/>
            </a:pPr>
            <a:endParaRPr lang="it-IT" dirty="0">
              <a:latin typeface="Raleway" charset="0"/>
              <a:ea typeface="Raleway" charset="0"/>
              <a:cs typeface="Raleway" charset="0"/>
            </a:endParaRPr>
          </a:p>
          <a:p>
            <a:r>
              <a:rPr lang="ro-RO" dirty="0">
                <a:latin typeface="Raleway" charset="0"/>
                <a:ea typeface="Raleway" charset="0"/>
                <a:cs typeface="Raleway" charset="0"/>
              </a:rPr>
              <a:t>Riscurile pentru ecosistemul mondial (și pentru oameni) sunt enorme: de fapt, bucățile de plastic ingerate de către pești afectează sistemele lor endocrin și imunitar, și problemele se propagă pe lanțul alimentar până pe mesele noastre și în corpul nostru. </a:t>
            </a:r>
          </a:p>
        </p:txBody>
      </p:sp>
      <p:sp>
        <p:nvSpPr>
          <p:cNvPr id="4" name="Rettangolo 3"/>
          <p:cNvSpPr/>
          <p:nvPr/>
        </p:nvSpPr>
        <p:spPr>
          <a:xfrm>
            <a:off x="0" y="5874589"/>
            <a:ext cx="12192000" cy="983411"/>
          </a:xfrm>
          <a:prstGeom prst="rect">
            <a:avLst/>
          </a:prstGeom>
          <a:solidFill>
            <a:srgbClr val="E441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it-IT" dirty="0">
                <a:effectLst/>
                <a:latin typeface="Times New Roman" charset="0"/>
              </a:rPr>
            </a:br>
            <a:endParaRPr lang="it-IT" dirty="0">
              <a:effectLst/>
              <a:latin typeface="Times New Roman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it-IT" dirty="0">
                <a:effectLst/>
                <a:latin typeface="Times New Roman" charset="0"/>
              </a:rPr>
            </a:br>
            <a:endParaRPr lang="it-IT" dirty="0">
              <a:effectLst/>
              <a:latin typeface="Times New Roman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it-IT" dirty="0">
                <a:effectLst/>
                <a:latin typeface="Times New Roman" charset="0"/>
              </a:rPr>
            </a:br>
            <a:endParaRPr lang="it-IT" dirty="0">
              <a:effectLst/>
              <a:latin typeface="Times New Roman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06" y="5960898"/>
            <a:ext cx="2377944" cy="915148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06" y="187845"/>
            <a:ext cx="2219216" cy="635458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0" y="6181628"/>
            <a:ext cx="3541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aleway" charset="0"/>
                <a:ea typeface="Raleway" charset="0"/>
                <a:cs typeface="Raleway" charset="0"/>
              </a:rPr>
              <a:t>2017-1-DE03-KA201-035615</a:t>
            </a:r>
            <a:endParaRPr lang="it-IT" dirty="0">
              <a:latin typeface="Raleway" charset="0"/>
              <a:ea typeface="Raleway" charset="0"/>
              <a:cs typeface="Ralewa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3598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pc="600" dirty="0">
                <a:latin typeface="Walkway Black" charset="0"/>
                <a:ea typeface="Walkway Black" charset="0"/>
                <a:cs typeface="Walkway Black" charset="0"/>
              </a:rPr>
              <a:t>Curățarea planetei</a:t>
            </a:r>
            <a:r>
              <a:rPr lang="it-IT" dirty="0">
                <a:latin typeface="Walkway Black" charset="0"/>
                <a:ea typeface="Walkway Black" charset="0"/>
                <a:cs typeface="Walkway Black" charset="0"/>
              </a:rPr>
              <a:t> </a:t>
            </a:r>
          </a:p>
        </p:txBody>
      </p:sp>
      <p:sp>
        <p:nvSpPr>
          <p:cNvPr id="4" name="Rettangolo 3"/>
          <p:cNvSpPr/>
          <p:nvPr/>
        </p:nvSpPr>
        <p:spPr>
          <a:xfrm>
            <a:off x="0" y="5874589"/>
            <a:ext cx="12192000" cy="983411"/>
          </a:xfrm>
          <a:prstGeom prst="rect">
            <a:avLst/>
          </a:prstGeom>
          <a:solidFill>
            <a:srgbClr val="E441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it-IT" dirty="0">
                <a:effectLst/>
                <a:latin typeface="Times New Roman" charset="0"/>
              </a:rPr>
            </a:br>
            <a:endParaRPr lang="it-IT" dirty="0">
              <a:effectLst/>
              <a:latin typeface="Times New Roman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it-IT" dirty="0">
                <a:effectLst/>
                <a:latin typeface="Times New Roman" charset="0"/>
              </a:rPr>
            </a:br>
            <a:endParaRPr lang="it-IT" dirty="0">
              <a:effectLst/>
              <a:latin typeface="Times New Roman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it-IT" dirty="0">
                <a:effectLst/>
                <a:latin typeface="Times New Roman" charset="0"/>
              </a:rPr>
            </a:br>
            <a:endParaRPr lang="it-IT" dirty="0">
              <a:effectLst/>
              <a:latin typeface="Times New Roman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06" y="5960898"/>
            <a:ext cx="2377944" cy="915148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06" y="187845"/>
            <a:ext cx="2219216" cy="635458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0" y="6181628"/>
            <a:ext cx="3541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aleway" charset="0"/>
                <a:ea typeface="Raleway" charset="0"/>
                <a:cs typeface="Raleway" charset="0"/>
              </a:rPr>
              <a:t>2017-1-DE03-KA201-035615</a:t>
            </a:r>
            <a:endParaRPr lang="it-IT" dirty="0">
              <a:latin typeface="Raleway" charset="0"/>
              <a:ea typeface="Raleway" charset="0"/>
              <a:cs typeface="Raleway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8B09DF4-7FD6-41FD-AA59-547F54D86B74}"/>
              </a:ext>
            </a:extLst>
          </p:cNvPr>
          <p:cNvSpPr/>
          <p:nvPr/>
        </p:nvSpPr>
        <p:spPr>
          <a:xfrm>
            <a:off x="491595" y="3228640"/>
            <a:ext cx="28231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https://www.youtube.com/watch?v=VWGOyNxpBoc</a:t>
            </a:r>
            <a:r>
              <a:rPr lang="ro-RO" dirty="0"/>
              <a:t> </a:t>
            </a:r>
            <a:endParaRPr lang="en-US" dirty="0"/>
          </a:p>
        </p:txBody>
      </p:sp>
      <p:pic>
        <p:nvPicPr>
          <p:cNvPr id="12" name="Online Media 11" title="New Plastics Economy: Circular Materials Challenge">
            <a:hlinkClick r:id="" action="ppaction://media"/>
            <a:extLst>
              <a:ext uri="{FF2B5EF4-FFF2-40B4-BE49-F238E27FC236}">
                <a16:creationId xmlns:a16="http://schemas.microsoft.com/office/drawing/2014/main" id="{4E234504-9ADF-4718-B70F-82DC3FAA476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4601391" y="1367405"/>
            <a:ext cx="5829300" cy="43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57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pc="600" dirty="0">
                <a:latin typeface="Walkway Black" charset="0"/>
                <a:ea typeface="Walkway Black" charset="0"/>
                <a:cs typeface="Walkway Black" charset="0"/>
              </a:rPr>
              <a:t>E</a:t>
            </a:r>
            <a:r>
              <a:rPr lang="it-IT" spc="600" dirty="0">
                <a:latin typeface="Walkway Black" charset="0"/>
                <a:ea typeface="Walkway Black" charset="0"/>
                <a:cs typeface="Walkway Black" charset="0"/>
              </a:rPr>
              <a:t>conomi</a:t>
            </a:r>
            <a:r>
              <a:rPr lang="ro-RO" spc="600" dirty="0">
                <a:latin typeface="Walkway Black" charset="0"/>
                <a:ea typeface="Walkway Black" charset="0"/>
                <a:cs typeface="Walkway Black" charset="0"/>
              </a:rPr>
              <a:t>a</a:t>
            </a:r>
            <a:r>
              <a:rPr lang="it-IT" spc="600" dirty="0">
                <a:latin typeface="Walkway Black" charset="0"/>
                <a:ea typeface="Walkway Black" charset="0"/>
                <a:cs typeface="Walkway Black" charset="0"/>
              </a:rPr>
              <a:t> circular</a:t>
            </a:r>
            <a:r>
              <a:rPr lang="ro-RO" spc="600" dirty="0">
                <a:latin typeface="Walkway Black" charset="0"/>
                <a:ea typeface="Walkway Black" charset="0"/>
                <a:cs typeface="Walkway Black" charset="0"/>
              </a:rPr>
              <a:t>ă</a:t>
            </a:r>
            <a:r>
              <a:rPr lang="it-IT" dirty="0">
                <a:latin typeface="Walkway Black" charset="0"/>
                <a:ea typeface="Walkway Black" charset="0"/>
                <a:cs typeface="Walkway Black" charset="0"/>
              </a:rPr>
              <a:t> </a:t>
            </a:r>
          </a:p>
        </p:txBody>
      </p:sp>
      <p:sp>
        <p:nvSpPr>
          <p:cNvPr id="12" name="Segnaposto testo 1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o-RO" dirty="0">
                <a:latin typeface="Raleway" charset="0"/>
                <a:ea typeface="Raleway" charset="0"/>
                <a:cs typeface="Raleway" charset="0"/>
              </a:rPr>
              <a:t>Definiție</a:t>
            </a:r>
            <a:endParaRPr lang="it-IT" dirty="0">
              <a:latin typeface="Raleway" charset="0"/>
              <a:ea typeface="Raleway" charset="0"/>
              <a:cs typeface="Raleway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ro-RO" sz="2400" dirty="0">
                <a:latin typeface="Raleway" charset="0"/>
                <a:ea typeface="Raleway" charset="0"/>
                <a:cs typeface="Raleway" charset="0"/>
              </a:rPr>
              <a:t>Modelul industrial actual e bazat pe</a:t>
            </a:r>
            <a:r>
              <a:rPr lang="en-GB" sz="2400" dirty="0">
                <a:latin typeface="Raleway" charset="0"/>
                <a:ea typeface="Raleway" charset="0"/>
                <a:cs typeface="Raleway" charset="0"/>
              </a:rPr>
              <a:t> </a:t>
            </a:r>
            <a:r>
              <a:rPr lang="it-IT" sz="2400" dirty="0">
                <a:latin typeface="Raleway" charset="0"/>
                <a:ea typeface="Raleway" charset="0"/>
                <a:cs typeface="Raleway" charset="0"/>
              </a:rPr>
              <a:t>“take, make and dispose”</a:t>
            </a:r>
            <a:r>
              <a:rPr lang="ro-RO" sz="2400" dirty="0">
                <a:latin typeface="Raleway" charset="0"/>
                <a:ea typeface="Raleway" charset="0"/>
                <a:cs typeface="Raleway" charset="0"/>
              </a:rPr>
              <a:t> </a:t>
            </a:r>
            <a:r>
              <a:rPr lang="en-GB" sz="2400" dirty="0">
                <a:latin typeface="Raleway" charset="0"/>
                <a:ea typeface="Raleway" charset="0"/>
                <a:cs typeface="Raleway" charset="0"/>
              </a:rPr>
              <a:t>(“</a:t>
            </a:r>
            <a:r>
              <a:rPr lang="ro-RO" sz="2400" dirty="0">
                <a:latin typeface="Raleway" charset="0"/>
                <a:ea typeface="Raleway" charset="0"/>
                <a:cs typeface="Raleway" charset="0"/>
              </a:rPr>
              <a:t>luați</a:t>
            </a:r>
            <a:r>
              <a:rPr lang="en-GB" sz="2400" dirty="0">
                <a:latin typeface="Raleway" charset="0"/>
                <a:ea typeface="Raleway" charset="0"/>
                <a:cs typeface="Raleway" charset="0"/>
              </a:rPr>
              <a:t>, f</a:t>
            </a:r>
            <a:r>
              <a:rPr lang="ro-RO" sz="2400" dirty="0" err="1">
                <a:latin typeface="Raleway" charset="0"/>
                <a:ea typeface="Raleway" charset="0"/>
                <a:cs typeface="Raleway" charset="0"/>
              </a:rPr>
              <a:t>aceți</a:t>
            </a:r>
            <a:r>
              <a:rPr lang="ro-RO" sz="2400" dirty="0">
                <a:latin typeface="Raleway" charset="0"/>
                <a:ea typeface="Raleway" charset="0"/>
                <a:cs typeface="Raleway" charset="0"/>
              </a:rPr>
              <a:t> și aruncați</a:t>
            </a:r>
            <a:r>
              <a:rPr lang="en-GB" sz="2400" dirty="0">
                <a:latin typeface="Raleway" charset="0"/>
                <a:ea typeface="Raleway" charset="0"/>
                <a:cs typeface="Raleway" charset="0"/>
              </a:rPr>
              <a:t>”</a:t>
            </a:r>
            <a:r>
              <a:rPr lang="ro-RO" sz="2400" dirty="0">
                <a:latin typeface="Raleway" charset="0"/>
                <a:ea typeface="Raleway" charset="0"/>
                <a:cs typeface="Raleway" charset="0"/>
              </a:rPr>
              <a:t>), dar avem nevoie de un alt model – modelul CE.</a:t>
            </a:r>
          </a:p>
          <a:p>
            <a:r>
              <a:rPr lang="it-IT" sz="2400" dirty="0">
                <a:latin typeface="Raleway" charset="0"/>
                <a:ea typeface="Raleway" charset="0"/>
                <a:cs typeface="Raleway" charset="0"/>
              </a:rPr>
              <a:t>CE este restaurator și regenerativ prin design.</a:t>
            </a:r>
          </a:p>
          <a:p>
            <a:r>
              <a:rPr lang="it-IT" sz="2400" dirty="0">
                <a:latin typeface="Raleway" charset="0"/>
                <a:ea typeface="Raleway" charset="0"/>
                <a:cs typeface="Raleway" charset="0"/>
              </a:rPr>
              <a:t>Procesul de proiectare este fundamental pentru CE.</a:t>
            </a:r>
          </a:p>
        </p:txBody>
      </p:sp>
      <p:sp>
        <p:nvSpPr>
          <p:cNvPr id="13" name="Segnaposto testo 12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ro-RO" dirty="0">
                <a:latin typeface="Raleway" charset="0"/>
                <a:ea typeface="Raleway" charset="0"/>
                <a:cs typeface="Raleway" charset="0"/>
              </a:rPr>
              <a:t>Resurse video pentru a înțelege</a:t>
            </a:r>
            <a:r>
              <a:rPr lang="it-IT" dirty="0">
                <a:latin typeface="Raleway" charset="0"/>
                <a:ea typeface="Raleway" charset="0"/>
                <a:cs typeface="Raleway" charset="0"/>
              </a:rPr>
              <a:t>: </a:t>
            </a:r>
          </a:p>
        </p:txBody>
      </p:sp>
      <p:sp>
        <p:nvSpPr>
          <p:cNvPr id="14" name="Segnaposto contenuto 13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it-IT" dirty="0">
                <a:hlinkClick r:id="rId2"/>
              </a:rPr>
              <a:t>https://youtu.be/_9mHi93n2AI</a:t>
            </a:r>
            <a:endParaRPr lang="it-IT" dirty="0"/>
          </a:p>
          <a:p>
            <a:r>
              <a:rPr lang="it-IT" dirty="0">
                <a:hlinkClick r:id="rId3"/>
              </a:rPr>
              <a:t>https://www.youtube.com/watch?v=zCRKvDyyHmI</a:t>
            </a:r>
            <a:endParaRPr lang="it-IT" dirty="0"/>
          </a:p>
          <a:p>
            <a:r>
              <a:rPr lang="it-IT" dirty="0">
                <a:hlinkClick r:id="rId4"/>
              </a:rPr>
              <a:t>https://www.youtube.com/watch?v=TtR1ibE8Zt0</a:t>
            </a:r>
            <a:r>
              <a:rPr lang="ro-RO" dirty="0"/>
              <a:t> </a:t>
            </a:r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0" y="5874589"/>
            <a:ext cx="12192000" cy="983411"/>
          </a:xfrm>
          <a:prstGeom prst="rect">
            <a:avLst/>
          </a:prstGeom>
          <a:solidFill>
            <a:srgbClr val="E441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it-IT" dirty="0">
                <a:effectLst/>
                <a:latin typeface="Times New Roman" charset="0"/>
              </a:rPr>
            </a:br>
            <a:endParaRPr lang="it-IT" dirty="0">
              <a:effectLst/>
              <a:latin typeface="Times New Roman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it-IT" dirty="0">
                <a:effectLst/>
                <a:latin typeface="Times New Roman" charset="0"/>
              </a:rPr>
            </a:br>
            <a:endParaRPr lang="it-IT" dirty="0">
              <a:effectLst/>
              <a:latin typeface="Times New Roman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it-IT" dirty="0">
                <a:effectLst/>
                <a:latin typeface="Times New Roman" charset="0"/>
              </a:rPr>
            </a:br>
            <a:endParaRPr lang="it-IT" dirty="0">
              <a:effectLst/>
              <a:latin typeface="Times New Roman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06" y="5960898"/>
            <a:ext cx="2377944" cy="915148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06" y="187845"/>
            <a:ext cx="2219216" cy="635458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0" y="6181628"/>
            <a:ext cx="3541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aleway" charset="0"/>
                <a:ea typeface="Raleway" charset="0"/>
                <a:cs typeface="Raleway" charset="0"/>
              </a:rPr>
              <a:t>2017-1-DE03-KA201-035615</a:t>
            </a:r>
            <a:endParaRPr lang="it-IT" dirty="0">
              <a:latin typeface="Raleway" charset="0"/>
              <a:ea typeface="Raleway" charset="0"/>
              <a:cs typeface="Ralewa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8607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112522" cy="1325563"/>
          </a:xfrm>
        </p:spPr>
        <p:txBody>
          <a:bodyPr/>
          <a:lstStyle/>
          <a:p>
            <a:r>
              <a:rPr lang="ro-RO" spc="600" dirty="0">
                <a:latin typeface="Walkway Black" charset="0"/>
                <a:ea typeface="Walkway Black" charset="0"/>
                <a:cs typeface="Walkway Black" charset="0"/>
              </a:rPr>
              <a:t>UNELTE pentru reciclarea plasticului</a:t>
            </a:r>
            <a:endParaRPr lang="it-IT" dirty="0">
              <a:latin typeface="Walkway Black" charset="0"/>
              <a:ea typeface="Walkway Black" charset="0"/>
              <a:cs typeface="Walkway Black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sz="half" idx="4294967295"/>
          </p:nvPr>
        </p:nvSpPr>
        <p:spPr>
          <a:xfrm>
            <a:off x="1066800" y="2505075"/>
            <a:ext cx="10287000" cy="3684588"/>
          </a:xfrm>
        </p:spPr>
        <p:txBody>
          <a:bodyPr/>
          <a:lstStyle/>
          <a:p>
            <a:r>
              <a:rPr lang="ro-RO" dirty="0">
                <a:latin typeface="Raleway" charset="0"/>
                <a:ea typeface="Raleway" charset="0"/>
                <a:cs typeface="Raleway" charset="0"/>
              </a:rPr>
              <a:t>Stabilirea atelierului de creație și fabricație (</a:t>
            </a:r>
            <a:r>
              <a:rPr lang="it-IT" dirty="0">
                <a:latin typeface="Raleway" charset="0"/>
                <a:ea typeface="Raleway" charset="0"/>
                <a:cs typeface="Raleway" charset="0"/>
              </a:rPr>
              <a:t>fablab</a:t>
            </a:r>
            <a:r>
              <a:rPr lang="ro-RO" dirty="0">
                <a:latin typeface="Raleway" charset="0"/>
                <a:ea typeface="Raleway" charset="0"/>
                <a:cs typeface="Raleway" charset="0"/>
              </a:rPr>
              <a:t>)</a:t>
            </a:r>
            <a:r>
              <a:rPr lang="it-IT" dirty="0">
                <a:latin typeface="Raleway" charset="0"/>
                <a:ea typeface="Raleway" charset="0"/>
                <a:cs typeface="Raleway" charset="0"/>
              </a:rPr>
              <a:t>,</a:t>
            </a:r>
            <a:r>
              <a:rPr lang="ro-RO" dirty="0">
                <a:latin typeface="Raleway" charset="0"/>
                <a:ea typeface="Raleway" charset="0"/>
                <a:cs typeface="Raleway" charset="0"/>
              </a:rPr>
              <a:t> centrul de tipărire </a:t>
            </a:r>
            <a:r>
              <a:rPr lang="it-IT" dirty="0">
                <a:latin typeface="Raleway" charset="0"/>
                <a:ea typeface="Raleway" charset="0"/>
                <a:cs typeface="Raleway" charset="0"/>
              </a:rPr>
              <a:t>3</a:t>
            </a:r>
            <a:r>
              <a:rPr lang="ro-RO" dirty="0">
                <a:latin typeface="Raleway" charset="0"/>
                <a:ea typeface="Raleway" charset="0"/>
                <a:cs typeface="Raleway" charset="0"/>
              </a:rPr>
              <a:t>D</a:t>
            </a:r>
            <a:r>
              <a:rPr lang="it-IT" dirty="0">
                <a:latin typeface="Raleway" charset="0"/>
                <a:ea typeface="Raleway" charset="0"/>
                <a:cs typeface="Raleway" charset="0"/>
              </a:rPr>
              <a:t>,</a:t>
            </a:r>
            <a:r>
              <a:rPr lang="ro-RO" dirty="0">
                <a:latin typeface="Raleway" charset="0"/>
                <a:ea typeface="Raleway" charset="0"/>
                <a:cs typeface="Raleway" charset="0"/>
              </a:rPr>
              <a:t> centrul educațional pentru a recicla diferite tipuri de plastic. </a:t>
            </a:r>
            <a:endParaRPr lang="it-IT" dirty="0">
              <a:latin typeface="Raleway" charset="0"/>
              <a:ea typeface="Raleway" charset="0"/>
              <a:cs typeface="Raleway" charset="0"/>
            </a:endParaRPr>
          </a:p>
          <a:p>
            <a:r>
              <a:rPr lang="ro-RO" dirty="0">
                <a:latin typeface="Raleway" charset="0"/>
                <a:ea typeface="Raleway" charset="0"/>
                <a:cs typeface="Raleway" charset="0"/>
              </a:rPr>
              <a:t>În </a:t>
            </a:r>
            <a:r>
              <a:rPr lang="ro-RO" dirty="0" err="1">
                <a:latin typeface="Raleway" charset="0"/>
                <a:ea typeface="Raleway" charset="0"/>
                <a:cs typeface="Raleway" charset="0"/>
              </a:rPr>
              <a:t>slide</a:t>
            </a:r>
            <a:r>
              <a:rPr lang="ro-RO" dirty="0">
                <a:latin typeface="Raleway" charset="0"/>
                <a:ea typeface="Raleway" charset="0"/>
                <a:cs typeface="Raleway" charset="0"/>
              </a:rPr>
              <a:t>-urile următoare vor fi prezentate unelte ce ar putea fi folosite. </a:t>
            </a:r>
            <a:endParaRPr lang="it-IT" dirty="0">
              <a:latin typeface="Raleway" charset="0"/>
              <a:ea typeface="Raleway" charset="0"/>
              <a:cs typeface="Raleway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0" y="5874589"/>
            <a:ext cx="12192000" cy="983411"/>
          </a:xfrm>
          <a:prstGeom prst="rect">
            <a:avLst/>
          </a:prstGeom>
          <a:solidFill>
            <a:srgbClr val="E441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it-IT" dirty="0">
                <a:effectLst/>
                <a:latin typeface="Times New Roman" charset="0"/>
              </a:rPr>
            </a:br>
            <a:endParaRPr lang="it-IT" dirty="0">
              <a:effectLst/>
              <a:latin typeface="Times New Roman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it-IT" dirty="0">
                <a:effectLst/>
                <a:latin typeface="Times New Roman" charset="0"/>
              </a:rPr>
            </a:br>
            <a:endParaRPr lang="it-IT" dirty="0">
              <a:effectLst/>
              <a:latin typeface="Times New Roman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it-IT" dirty="0">
                <a:effectLst/>
                <a:latin typeface="Times New Roman" charset="0"/>
              </a:rPr>
            </a:br>
            <a:endParaRPr lang="it-IT" dirty="0">
              <a:effectLst/>
              <a:latin typeface="Times New Roman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06" y="5960898"/>
            <a:ext cx="2377944" cy="915148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06" y="187845"/>
            <a:ext cx="2219216" cy="635458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0" y="6181628"/>
            <a:ext cx="3541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aleway" charset="0"/>
                <a:ea typeface="Raleway" charset="0"/>
                <a:cs typeface="Raleway" charset="0"/>
              </a:rPr>
              <a:t>2017-1-DE03-KA201-035615</a:t>
            </a:r>
            <a:endParaRPr lang="it-IT" dirty="0">
              <a:latin typeface="Raleway" charset="0"/>
              <a:ea typeface="Raleway" charset="0"/>
              <a:cs typeface="Ralewa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855667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zione1" id="{BC2E50F2-C952-304F-81A0-22F5A353AFDB}" vid="{FFF54A2B-405F-BA4A-B669-4601D244C458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presentation_layout</Template>
  <TotalTime>2921</TotalTime>
  <Words>588</Words>
  <Application>Microsoft Office PowerPoint</Application>
  <PresentationFormat>Widescreen</PresentationFormat>
  <Paragraphs>110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Raleway</vt:lpstr>
      <vt:lpstr>Times New Roman</vt:lpstr>
      <vt:lpstr>Walkway Black</vt:lpstr>
      <vt:lpstr>Tema di Office</vt:lpstr>
      <vt:lpstr>Oceane 3D: Reciclarea plasticului</vt:lpstr>
      <vt:lpstr>Cuprins</vt:lpstr>
      <vt:lpstr>Poluarea oceanelor cu plastic </vt:lpstr>
      <vt:lpstr>Date privind poluarea oceanelor cu plastic</vt:lpstr>
      <vt:lpstr>De la Date la Acțiune</vt:lpstr>
      <vt:lpstr>Riscuri și date</vt:lpstr>
      <vt:lpstr>Curățarea planetei </vt:lpstr>
      <vt:lpstr>Economia circulară </vt:lpstr>
      <vt:lpstr>UNELTE pentru reciclarea plasticului</vt:lpstr>
      <vt:lpstr>UNELTE pentru reciclarea plasticului</vt:lpstr>
      <vt:lpstr>UNELTE pentru reciclarea plasticului</vt:lpstr>
      <vt:lpstr>Ce tipuri de plastic pot fi reciclate?</vt:lpstr>
      <vt:lpstr>Găsește plastice</vt:lpstr>
      <vt:lpstr>ABS</vt:lpstr>
      <vt:lpstr>PLA</vt:lpstr>
      <vt:lpstr>Activitatea finală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3d Ocean: Recling</dc:title>
  <dc:creator>Emanuele Micheli</dc:creator>
  <cp:lastModifiedBy>Ana Suduc</cp:lastModifiedBy>
  <cp:revision>27</cp:revision>
  <dcterms:created xsi:type="dcterms:W3CDTF">2018-05-15T08:44:25Z</dcterms:created>
  <dcterms:modified xsi:type="dcterms:W3CDTF">2020-01-29T08:16:52Z</dcterms:modified>
</cp:coreProperties>
</file>