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jpg" ContentType="image/jpeg"/>
  <Default Extension="bin" ContentType="application/vnd.openxmlformats-officedocument.oleObject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9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12192000"/>
  <p:defaultTextStyle>
    <a:defPPr>
      <a:defRPr lang="it-IT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a titol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ottotitolo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olo e testo vertical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verticale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itolo e testo verticali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vertica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verticale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olo e contenut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contenuto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Intestazione sezion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ue contenuti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contenuto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8" name="Segnaposto piè di pagina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nfront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testo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Segnaposto contenuto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7" name="Segnaposto testo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Segnaposto contenuto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9" name="Segnaposto data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10" name="Segnaposto piè di pagina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Segnaposto numero diapositiva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Solo titol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data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6" name="Segnaposto piè di pagina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uota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data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5" name="Segnaposto piè di pagina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to con didascalia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contenuto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it-IT"/>
          </a:p>
        </p:txBody>
      </p:sp>
      <p:sp>
        <p:nvSpPr>
          <p:cNvPr id="6" name="Segnaposto testo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egnaposto data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8" name="Segnaposto piè di pagina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magine con didascalia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immagine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it-IT"/>
          </a:p>
        </p:txBody>
      </p:sp>
      <p:sp>
        <p:nvSpPr>
          <p:cNvPr id="6" name="Segnaposto testo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egnaposto data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8" name="Segnaposto piè di pagina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egnaposto titolo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it-IT"/>
              <a:t>Fare clic per modificare stile</a:t>
            </a:r>
            <a:endParaRPr lang="it-IT"/>
          </a:p>
        </p:txBody>
      </p:sp>
      <p:sp>
        <p:nvSpPr>
          <p:cNvPr id="5" name="Segnaposto testo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  <a:endParaRPr lang="it-IT"/>
          </a:p>
        </p:txBody>
      </p:sp>
      <p:sp>
        <p:nvSpPr>
          <p:cNvPr id="6" name="Segnaposto data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8FB974-D739-0546-B632-A0B940458FB5}" type="datetimeFigureOut">
              <a:t>23/04/2018</a:t>
            </a:fld>
            <a:endParaRPr lang="it-IT"/>
          </a:p>
        </p:txBody>
      </p:sp>
      <p:sp>
        <p:nvSpPr>
          <p:cNvPr id="7" name="Segnaposto piè di pagina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6E3E4F-FC29-B54C-AE8B-C5EE0653414F}" type="slidenum">
              <a:t>‹#›</a:t>
            </a:fld>
            <a:endParaRPr lang="it-IT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FlsmkPCYIzc" TargetMode="Externa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Introduction to Parametric Design</a:t>
            </a:r>
            <a:endParaRPr lang="it-IT">
              <a:latin typeface="Walkway Black"/>
              <a:ea typeface="Walkway Black"/>
              <a:cs typeface="Walkway Black"/>
            </a:endParaRPr>
          </a:p>
        </p:txBody>
      </p:sp>
      <p:sp>
        <p:nvSpPr>
          <p:cNvPr id="5" name="Sottotitolo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Anders Bod Lund – Create it REAL</a:t>
            </a:r>
            <a:endParaRPr lang="it-IT"/>
          </a:p>
        </p:txBody>
      </p:sp>
      <p:sp>
        <p:nvSpPr>
          <p:cNvPr id="6" name="Rettangolo 3" hidden="0"/>
          <p:cNvSpPr/>
          <p:nvPr isPhoto="0" userDrawn="0"/>
        </p:nvSpPr>
        <p:spPr bwMode="auto"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4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8" name="Rettangolo 5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9" name="Rettangolo 6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10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11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2" name="CasellaDiTesto 11" hidden="0"/>
          <p:cNvSpPr>
            <a:spLocks noAdjustHandles="0" noChangeArrowheads="0"/>
          </p:cNvSpPr>
          <p:nvPr isPhoto="0" userDrawn="0"/>
        </p:nvSpPr>
        <p:spPr bwMode="auto">
          <a:xfrm>
            <a:off x="0" y="6181628"/>
            <a:ext cx="354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3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39240" y="187845"/>
            <a:ext cx="2497280" cy="7710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Task 2 - A forest</a:t>
            </a:r>
            <a:endParaRPr lang="it-IT">
              <a:latin typeface="Walkway Black"/>
              <a:ea typeface="Walkway Black"/>
              <a:cs typeface="Walkway Black"/>
            </a:endParaRPr>
          </a:p>
        </p:txBody>
      </p:sp>
      <p:sp>
        <p:nvSpPr>
          <p:cNvPr id="5" name="Sottotitolo 2" hidden="0"/>
          <p:cNvSpPr>
            <a:spLocks noGrp="1"/>
          </p:cNvSpPr>
          <p:nvPr isPhoto="0" userDrawn="0">
            <p:ph sz="half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Make a program that can auto generate a forest.</a:t>
            </a:r>
            <a:endParaRPr lang="en-US"/>
          </a:p>
          <a:p>
            <a:pPr>
              <a:defRPr/>
            </a:pPr>
            <a:r>
              <a:rPr lang="en-US"/>
              <a:t>Make use of the Random number function in order to make each element of the forest different. </a:t>
            </a:r>
            <a:endParaRPr lang="en-US"/>
          </a:p>
        </p:txBody>
      </p:sp>
      <p:sp>
        <p:nvSpPr>
          <p:cNvPr id="6" name="Rettangolo 3" hidden="0"/>
          <p:cNvSpPr/>
          <p:nvPr isPhoto="0" userDrawn="0"/>
        </p:nvSpPr>
        <p:spPr bwMode="auto"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4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8" name="Rettangolo 5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9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10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8"/>
            <a:ext cx="354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2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61" cy="635458"/>
          </a:xfrm>
          <a:prstGeom prst="rect">
            <a:avLst/>
          </a:prstGeom>
          <a:noFill/>
        </p:spPr>
      </p:pic>
      <p:pic>
        <p:nvPicPr>
          <p:cNvPr id="13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6716749" y="938249"/>
            <a:ext cx="4563149" cy="456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Parametric design - Why?</a:t>
            </a:r>
            <a:endParaRPr lang="it-IT">
              <a:latin typeface="Walkway Black"/>
              <a:ea typeface="Walkway Black"/>
              <a:cs typeface="Walkway Black"/>
            </a:endParaRPr>
          </a:p>
        </p:txBody>
      </p:sp>
      <p:sp>
        <p:nvSpPr>
          <p:cNvPr id="5" name="Sottotitolo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9" y="1825624"/>
            <a:ext cx="5273953" cy="4351338"/>
          </a:xfrm>
        </p:spPr>
        <p:txBody>
          <a:bodyPr/>
          <a:lstStyle/>
          <a:p>
            <a:pPr marL="572400" indent="-572400">
              <a:buAutoNum type="arabicPeriod" startAt="1"/>
              <a:defRPr/>
            </a:pPr>
            <a:r>
              <a:rPr lang="en-US">
                <a:latin typeface="Raleway"/>
                <a:ea typeface="Raleway"/>
                <a:cs typeface="Raleway"/>
              </a:rPr>
              <a:t>Go into tinkercad</a:t>
            </a:r>
            <a:endParaRPr lang="en-US">
              <a:latin typeface="Raleway"/>
              <a:ea typeface="Raleway"/>
              <a:cs typeface="Raleway"/>
            </a:endParaRPr>
          </a:p>
          <a:p>
            <a:pPr marL="572400" indent="-572400">
              <a:buAutoNum type="arabicPeriod" startAt="1"/>
              <a:defRPr/>
            </a:pPr>
            <a:r>
              <a:rPr lang="en-US">
                <a:latin typeface="Raleway"/>
                <a:ea typeface="Raleway"/>
                <a:cs typeface="Raleway"/>
              </a:rPr>
              <a:t>Draw a tree</a:t>
            </a:r>
            <a:endParaRPr lang="en-US">
              <a:latin typeface="Raleway"/>
              <a:ea typeface="Raleway"/>
              <a:cs typeface="Raleway"/>
            </a:endParaRPr>
          </a:p>
          <a:p>
            <a:pPr marL="572400" indent="-572400">
              <a:buAutoNum type="arabicPeriod" startAt="1"/>
              <a:defRPr/>
            </a:pPr>
            <a:r>
              <a:rPr lang="en-US">
                <a:latin typeface="Raleway"/>
                <a:ea typeface="Raleway"/>
                <a:cs typeface="Raleway"/>
              </a:rPr>
              <a:t>Now draw a hundred different trees!</a:t>
            </a:r>
            <a:endParaRPr lang="en-US">
              <a:latin typeface="Raleway"/>
              <a:ea typeface="Raleway"/>
              <a:cs typeface="Raleway"/>
            </a:endParaRPr>
          </a:p>
          <a:p>
            <a:pPr marL="0" indent="0">
              <a:buNone/>
              <a:defRPr/>
            </a:pPr>
            <a:endParaRPr lang="it-IT">
              <a:latin typeface="Raleway"/>
              <a:ea typeface="Raleway"/>
              <a:cs typeface="Raleway"/>
            </a:endParaRPr>
          </a:p>
          <a:p>
            <a:pPr marL="0" indent="0">
              <a:buNone/>
              <a:defRPr/>
            </a:pPr>
            <a:r>
              <a:rPr lang="en-US">
                <a:latin typeface="Raleway"/>
                <a:ea typeface="Raleway"/>
                <a:cs typeface="Raleway"/>
              </a:rPr>
              <a:t>You know how to do step 1 and 2, but what about step 3?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sp>
        <p:nvSpPr>
          <p:cNvPr id="6" name="Rettangolo 3" hidden="0"/>
          <p:cNvSpPr/>
          <p:nvPr isPhoto="0" userDrawn="0"/>
        </p:nvSpPr>
        <p:spPr bwMode="auto"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4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8" name="Rettangolo 5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9" name="Rettangolo 6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10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11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2" name="CasellaDiTesto 10" hidden="0"/>
          <p:cNvSpPr>
            <a:spLocks noAdjustHandles="0" noChangeArrowheads="0"/>
          </p:cNvSpPr>
          <p:nvPr isPhoto="0" userDrawn="0"/>
        </p:nvSpPr>
        <p:spPr bwMode="auto">
          <a:xfrm>
            <a:off x="0" y="6181628"/>
            <a:ext cx="354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3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61" cy="635458"/>
          </a:xfrm>
          <a:prstGeom prst="rect">
            <a:avLst/>
          </a:prstGeom>
          <a:noFill/>
        </p:spPr>
      </p:pic>
      <p:pic>
        <p:nvPicPr>
          <p:cNvPr id="14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7149844" y="1016560"/>
            <a:ext cx="3691269" cy="482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Coding shapes</a:t>
            </a:r>
            <a:endParaRPr lang="it-IT">
              <a:latin typeface="Walkway Black"/>
              <a:ea typeface="Walkway Black"/>
              <a:cs typeface="Walkway Black"/>
            </a:endParaRPr>
          </a:p>
        </p:txBody>
      </p:sp>
      <p:sp>
        <p:nvSpPr>
          <p:cNvPr id="5" name="Sottotitolo 2" hidden="0"/>
          <p:cNvSpPr>
            <a:spLocks noGrp="1"/>
          </p:cNvSpPr>
          <p:nvPr isPhoto="0" userDrawn="0">
            <p:ph sz="half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Think about how we can represent shapes with math, and therefore also with code</a:t>
            </a:r>
            <a:endParaRPr/>
          </a:p>
        </p:txBody>
      </p:sp>
      <p:sp>
        <p:nvSpPr>
          <p:cNvPr id="6" name="Segnaposto contenuto 10" hidden="0"/>
          <p:cNvSpPr>
            <a:spLocks noGrp="1"/>
          </p:cNvSpPr>
          <p:nvPr isPhoto="0" userDrawn="0">
            <p:ph sz="half" idx="2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What shapes could you associate the following words with: </a:t>
            </a:r>
            <a:endParaRPr lang="en-US">
              <a:latin typeface="Raleway"/>
              <a:ea typeface="Raleway"/>
              <a:cs typeface="Raleway"/>
            </a:endParaRPr>
          </a:p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Radius</a:t>
            </a:r>
            <a:endParaRPr lang="en-US">
              <a:latin typeface="Raleway"/>
              <a:ea typeface="Raleway"/>
              <a:cs typeface="Raleway"/>
            </a:endParaRPr>
          </a:p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Width</a:t>
            </a:r>
            <a:endParaRPr lang="en-US">
              <a:latin typeface="Raleway"/>
              <a:ea typeface="Raleway"/>
              <a:cs typeface="Raleway"/>
            </a:endParaRPr>
          </a:p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Length </a:t>
            </a:r>
            <a:endParaRPr lang="en-US">
              <a:latin typeface="Raleway"/>
              <a:ea typeface="Raleway"/>
              <a:cs typeface="Raleway"/>
            </a:endParaRPr>
          </a:p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Height</a:t>
            </a:r>
            <a:endParaRPr lang="en-US">
              <a:latin typeface="Raleway"/>
              <a:ea typeface="Raleway"/>
              <a:cs typeface="Raleway"/>
            </a:endParaRPr>
          </a:p>
          <a:p>
            <a:pPr>
              <a:defRPr/>
            </a:pPr>
            <a:endParaRPr lang="it-IT">
              <a:latin typeface="Raleway"/>
              <a:ea typeface="Raleway"/>
              <a:cs typeface="Raleway"/>
            </a:endParaRPr>
          </a:p>
          <a:p>
            <a:pPr>
              <a:defRPr/>
            </a:pPr>
            <a:endParaRPr lang="it-IT">
              <a:latin typeface="Raleway"/>
              <a:ea typeface="Raleway"/>
              <a:cs typeface="Raleway"/>
            </a:endParaRPr>
          </a:p>
        </p:txBody>
      </p:sp>
      <p:sp>
        <p:nvSpPr>
          <p:cNvPr id="7" name="Rettangolo 3" hidden="0"/>
          <p:cNvSpPr/>
          <p:nvPr isPhoto="0" userDrawn="0"/>
        </p:nvSpPr>
        <p:spPr bwMode="auto"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4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9" name="Rettangolo 5" hidden="0"/>
          <p:cNvSpPr/>
          <p:nvPr isPhoto="0" userDrawn="0"/>
        </p:nvSpPr>
        <p:spPr bwMode="auto"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10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11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2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8"/>
            <a:ext cx="354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3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61" cy="6354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TinkerCAD codeblocks:</a:t>
            </a:r>
            <a:endParaRPr lang="it-IT">
              <a:latin typeface="Walkway Black"/>
              <a:ea typeface="Walkway Black"/>
              <a:cs typeface="Walkway Black"/>
            </a:endParaRPr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10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4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7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5" y="5960898"/>
            <a:ext cx="2377944" cy="915147"/>
          </a:xfrm>
          <a:prstGeom prst="rect">
            <a:avLst/>
          </a:prstGeom>
        </p:spPr>
      </p:pic>
      <p:pic>
        <p:nvPicPr>
          <p:cNvPr id="8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5" y="187844"/>
            <a:ext cx="2219215" cy="635457"/>
          </a:xfrm>
          <a:prstGeom prst="rect">
            <a:avLst/>
          </a:prstGeom>
        </p:spPr>
      </p:pic>
      <p:sp>
        <p:nvSpPr>
          <p:cNvPr id="9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7"/>
            <a:ext cx="35419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0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60" cy="635457"/>
          </a:xfrm>
          <a:prstGeom prst="rect">
            <a:avLst/>
          </a:prstGeom>
          <a:noFill/>
        </p:spPr>
      </p:pic>
      <p:pic>
        <p:nvPicPr>
          <p:cNvPr id="11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1029080" y="1217930"/>
            <a:ext cx="8953499" cy="4634897"/>
          </a:xfrm>
          <a:prstGeom prst="rect">
            <a:avLst/>
          </a:prstGeom>
        </p:spPr>
      </p:pic>
      <p:sp>
        <p:nvSpPr>
          <p:cNvPr id="12" name="" hidden="0"/>
          <p:cNvSpPr/>
          <p:nvPr isPhoto="0" userDrawn="0"/>
        </p:nvSpPr>
        <p:spPr bwMode="auto">
          <a:xfrm flipH="0" flipV="0">
            <a:off x="-62923" y="1934307"/>
            <a:ext cx="1047563" cy="9144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lang="en-US"/>
              <a:t>1) Drag' n'drop</a:t>
            </a:r>
            <a:endParaRPr/>
          </a:p>
        </p:txBody>
      </p:sp>
      <p:cxnSp>
        <p:nvCxnSpPr>
          <p:cNvPr id="13" name="" hidden="0"/>
          <p:cNvCxnSpPr>
            <a:cxnSpLocks/>
            <a:stCxn id="12" idx="3"/>
          </p:cNvCxnSpPr>
          <p:nvPr isPhoto="0" userDrawn="0"/>
        </p:nvCxnSpPr>
        <p:spPr bwMode="auto">
          <a:xfrm rot="0" flipH="0" flipV="0">
            <a:off x="984639" y="2391525"/>
            <a:ext cx="716706" cy="114281"/>
          </a:xfrm>
          <a:prstGeom prst="line">
            <a:avLst/>
          </a:prstGeom>
          <a:ln w="50799" cap="flat" cmpd="sng" algn="ctr">
            <a:solidFill>
              <a:schemeClr val="accent2">
                <a:lumMod val="74901"/>
              </a:schemeClr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" hidden="0"/>
          <p:cNvSpPr/>
          <p:nvPr isPhoto="0" userDrawn="0"/>
        </p:nvSpPr>
        <p:spPr bwMode="auto">
          <a:xfrm flipH="0" flipV="0">
            <a:off x="3396688" y="2773798"/>
            <a:ext cx="1722633" cy="48730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2) Your programprogramcoour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5" name="" hidden="0"/>
          <p:cNvSpPr/>
          <p:nvPr isPhoto="0" userDrawn="0"/>
        </p:nvSpPr>
        <p:spPr bwMode="auto">
          <a:xfrm flipH="0" flipV="0">
            <a:off x="7637796" y="2191399"/>
            <a:ext cx="2292456" cy="91443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lang="en-US"/>
              <a:t>3) Press the play button to see the resultresult</a:t>
            </a:r>
            <a:endParaRPr/>
          </a:p>
        </p:txBody>
      </p:sp>
      <p:cxnSp>
        <p:nvCxnSpPr>
          <p:cNvPr id="16" name="" hidden="0"/>
          <p:cNvCxnSpPr>
            <a:cxnSpLocks/>
          </p:cNvCxnSpPr>
          <p:nvPr isPhoto="0" userDrawn="0"/>
        </p:nvCxnSpPr>
        <p:spPr bwMode="auto">
          <a:xfrm flipH="1" flipV="1">
            <a:off x="7605508" y="1872711"/>
            <a:ext cx="791059" cy="290593"/>
          </a:xfrm>
          <a:prstGeom prst="line">
            <a:avLst/>
          </a:prstGeom>
          <a:ln w="50799" cap="flat" cmpd="sng" algn="ctr">
            <a:solidFill>
              <a:schemeClr val="accent1">
                <a:shade val="50000"/>
              </a:schemeClr>
            </a:solidFill>
            <a:prstDash val="solid"/>
            <a:miter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Task One: Create a FlowerFlowerOne:</a:t>
            </a:r>
            <a:endParaRPr lang="it-IT">
              <a:latin typeface="Walkway Black"/>
              <a:ea typeface="Walkway Black"/>
              <a:cs typeface="Walkway Black"/>
            </a:endParaRPr>
          </a:p>
        </p:txBody>
      </p:sp>
      <p:sp>
        <p:nvSpPr>
          <p:cNvPr id="5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9" y="1825624"/>
            <a:ext cx="5181599" cy="4351338"/>
          </a:xfrm>
        </p:spPr>
        <p:txBody>
          <a:bodyPr/>
          <a:lstStyle/>
          <a:p>
            <a:pPr>
              <a:defRPr/>
            </a:pPr>
            <a:r>
              <a:rPr lang="en-US"/>
              <a:t>Make a flat cylinder</a:t>
            </a:r>
            <a:endParaRPr lang="en-US"/>
          </a:p>
          <a:p>
            <a:pPr>
              <a:defRPr/>
            </a:pPr>
            <a:r>
              <a:rPr lang="en-US"/>
              <a:t>Move it along one or more of the axesaxisaxiMove</a:t>
            </a:r>
            <a:endParaRPr lang="en-US"/>
          </a:p>
          <a:p>
            <a:pPr>
              <a:defRPr/>
            </a:pPr>
            <a:r>
              <a:rPr lang="en-US"/>
              <a:t>Repeat!Repeat!Repeat</a:t>
            </a:r>
            <a:endParaRPr lang="en-US"/>
          </a:p>
        </p:txBody>
      </p:sp>
      <p:sp>
        <p:nvSpPr>
          <p:cNvPr id="6" name="Rettangolo 3" hidden="0"/>
          <p:cNvSpPr/>
          <p:nvPr isPhoto="0" userDrawn="0"/>
        </p:nvSpPr>
        <p:spPr bwMode="auto">
          <a:xfrm>
            <a:off x="0" y="5874588"/>
            <a:ext cx="12192000" cy="983410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4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8" name="Rettangolo 5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9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5" y="5960898"/>
            <a:ext cx="2377944" cy="915147"/>
          </a:xfrm>
          <a:prstGeom prst="rect">
            <a:avLst/>
          </a:prstGeom>
        </p:spPr>
      </p:pic>
      <p:pic>
        <p:nvPicPr>
          <p:cNvPr id="10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5" y="187843"/>
            <a:ext cx="2219215" cy="635457"/>
          </a:xfrm>
          <a:prstGeom prst="rect">
            <a:avLst/>
          </a:prstGeom>
        </p:spPr>
      </p:pic>
      <p:sp>
        <p:nvSpPr>
          <p:cNvPr id="11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7"/>
            <a:ext cx="35419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2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60" cy="635457"/>
          </a:xfrm>
          <a:prstGeom prst="rect">
            <a:avLst/>
          </a:prstGeom>
          <a:noFill/>
        </p:spPr>
      </p:pic>
      <p:pic>
        <p:nvPicPr>
          <p:cNvPr id="13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6780508" y="1275381"/>
            <a:ext cx="3994081" cy="3994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TinkerCAD code blocks intro</a:t>
            </a:r>
            <a:endParaRPr lang="it-IT">
              <a:latin typeface="Walkway Black"/>
              <a:ea typeface="Walkway Black"/>
              <a:cs typeface="Walkway Black"/>
            </a:endParaRPr>
          </a:p>
        </p:txBody>
      </p:sp>
      <p:sp>
        <p:nvSpPr>
          <p:cNvPr id="5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 flipH="0" flipV="0">
            <a:off x="838199" y="1825624"/>
            <a:ext cx="5181599" cy="2920999"/>
          </a:xfrm>
        </p:spPr>
        <p:txBody>
          <a:bodyPr/>
          <a:lstStyle/>
          <a:p>
            <a:pPr>
              <a:defRPr/>
            </a:pPr>
            <a:r>
              <a:rPr lang="en-US"/>
              <a:t>Watch this video to get familiar with TinkerCAD code blocks:</a:t>
            </a:r>
            <a:br>
              <a:rPr lang="en-US"/>
            </a:br>
            <a:br>
              <a:rPr lang="en-US"/>
            </a:br>
            <a:r>
              <a:rPr u="sng">
                <a:hlinkClick r:id="rId2" tooltip=""/>
              </a:rPr>
              <a:t>https://www.youtube.com/watch?v=FlsmkPCYIzc</a:t>
            </a:r>
            <a:endParaRPr lang="en-US"/>
          </a:p>
        </p:txBody>
      </p:sp>
      <p:sp>
        <p:nvSpPr>
          <p:cNvPr id="6" name="Rettangolo 3" hidden="0"/>
          <p:cNvSpPr/>
          <p:nvPr isPhoto="0" userDrawn="0"/>
        </p:nvSpPr>
        <p:spPr bwMode="auto">
          <a:xfrm>
            <a:off x="0" y="5874588"/>
            <a:ext cx="12192000" cy="983410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4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8" name="Immagine 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5" y="5960898"/>
            <a:ext cx="2377944" cy="915147"/>
          </a:xfrm>
          <a:prstGeom prst="rect">
            <a:avLst/>
          </a:prstGeom>
        </p:spPr>
      </p:pic>
      <p:pic>
        <p:nvPicPr>
          <p:cNvPr id="9" name="Immagine 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731505" y="187842"/>
            <a:ext cx="2219215" cy="635457"/>
          </a:xfrm>
          <a:prstGeom prst="rect">
            <a:avLst/>
          </a:prstGeom>
        </p:spPr>
      </p:pic>
      <p:sp>
        <p:nvSpPr>
          <p:cNvPr id="10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7"/>
            <a:ext cx="35419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1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0" y="0"/>
            <a:ext cx="2058160" cy="6354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Task One: Create a Flower - Method 1solutsolution</a:t>
            </a:r>
            <a:endParaRPr lang="it-IT">
              <a:latin typeface="Walkway Black"/>
              <a:ea typeface="Walkway Black"/>
              <a:cs typeface="Walkway Black"/>
            </a:endParaRPr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10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4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7" name="Rettangolo 5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8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5" y="5960898"/>
            <a:ext cx="2377944" cy="915147"/>
          </a:xfrm>
          <a:prstGeom prst="rect">
            <a:avLst/>
          </a:prstGeom>
        </p:spPr>
      </p:pic>
      <p:pic>
        <p:nvPicPr>
          <p:cNvPr id="9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5" y="187842"/>
            <a:ext cx="2219215" cy="635457"/>
          </a:xfrm>
          <a:prstGeom prst="rect">
            <a:avLst/>
          </a:prstGeom>
        </p:spPr>
      </p:pic>
      <p:sp>
        <p:nvSpPr>
          <p:cNvPr id="10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7"/>
            <a:ext cx="35419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1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60" cy="635457"/>
          </a:xfrm>
          <a:prstGeom prst="rect">
            <a:avLst/>
          </a:prstGeom>
          <a:noFill/>
        </p:spPr>
      </p:pic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566694" y="1402171"/>
            <a:ext cx="10283771" cy="4472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Task One: Create a Flower - Method 2</a:t>
            </a:r>
            <a:endParaRPr lang="it-IT">
              <a:latin typeface="Walkway Black"/>
              <a:ea typeface="Walkway Black"/>
              <a:cs typeface="Walkway Black"/>
            </a:endParaRPr>
          </a:p>
        </p:txBody>
      </p:sp>
      <p:sp>
        <p:nvSpPr>
          <p:cNvPr id="5" name="Rettangolo 3" hidden="0"/>
          <p:cNvSpPr/>
          <p:nvPr isPhoto="0" userDrawn="0"/>
        </p:nvSpPr>
        <p:spPr bwMode="auto">
          <a:xfrm>
            <a:off x="0" y="5874588"/>
            <a:ext cx="12192000" cy="983410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4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7" name="Rettangolo 5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8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5" y="5960898"/>
            <a:ext cx="2377944" cy="915147"/>
          </a:xfrm>
          <a:prstGeom prst="rect">
            <a:avLst/>
          </a:prstGeom>
        </p:spPr>
      </p:pic>
      <p:pic>
        <p:nvPicPr>
          <p:cNvPr id="9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5" y="187841"/>
            <a:ext cx="2219215" cy="635457"/>
          </a:xfrm>
          <a:prstGeom prst="rect">
            <a:avLst/>
          </a:prstGeom>
        </p:spPr>
      </p:pic>
      <p:sp>
        <p:nvSpPr>
          <p:cNvPr id="10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7"/>
            <a:ext cx="35419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1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60" cy="635457"/>
          </a:xfrm>
          <a:prstGeom prst="rect">
            <a:avLst/>
          </a:prstGeom>
          <a:noFill/>
        </p:spPr>
      </p:pic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0" y="1412874"/>
            <a:ext cx="12193624" cy="4508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Reflection</a:t>
            </a:r>
            <a:endParaRPr lang="it-IT">
              <a:latin typeface="Walkway Black"/>
              <a:ea typeface="Walkway Black"/>
              <a:cs typeface="Walkway Black"/>
            </a:endParaRPr>
          </a:p>
        </p:txBody>
      </p:sp>
      <p:sp>
        <p:nvSpPr>
          <p:cNvPr id="5" name="Segnaposto contenuto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9" y="1825624"/>
            <a:ext cx="5181599" cy="4351338"/>
          </a:xfrm>
        </p:spPr>
        <p:txBody>
          <a:bodyPr/>
          <a:lstStyle/>
          <a:p>
            <a:pPr>
              <a:defRPr/>
            </a:pPr>
            <a:r>
              <a:rPr lang="en-US"/>
              <a:t>What is the difference between the two methods of making a flower?</a:t>
            </a:r>
            <a:endParaRPr lang="en-US"/>
          </a:p>
          <a:p>
            <a:pPr>
              <a:defRPr/>
            </a:pPr>
            <a:r>
              <a:rPr lang="en-US"/>
              <a:t>How can you make the pattern to the right using: </a:t>
            </a:r>
            <a:endParaRPr lang="en-US"/>
          </a:p>
          <a:p>
            <a:pPr lvl="1">
              <a:defRPr/>
            </a:pPr>
            <a:r>
              <a:rPr lang="en-US"/>
              <a:t>Method 1</a:t>
            </a:r>
            <a:endParaRPr lang="en-US"/>
          </a:p>
          <a:p>
            <a:pPr lvl="1">
              <a:defRPr/>
            </a:pPr>
            <a:r>
              <a:rPr lang="en-US"/>
              <a:t>Method 2</a:t>
            </a:r>
            <a:endParaRPr lang="en-US"/>
          </a:p>
        </p:txBody>
      </p:sp>
      <p:sp>
        <p:nvSpPr>
          <p:cNvPr id="6" name="Rettangolo 3" hidden="0"/>
          <p:cNvSpPr/>
          <p:nvPr isPhoto="0" userDrawn="0"/>
        </p:nvSpPr>
        <p:spPr bwMode="auto">
          <a:xfrm>
            <a:off x="0" y="5874588"/>
            <a:ext cx="12192000" cy="983410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4" hidden="0"/>
          <p:cNvSpPr/>
          <p:nvPr isPhoto="0" userDrawn="0"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8" name="Immagin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731505" y="5960898"/>
            <a:ext cx="2377944" cy="915147"/>
          </a:xfrm>
          <a:prstGeom prst="rect">
            <a:avLst/>
          </a:prstGeom>
        </p:spPr>
      </p:pic>
      <p:pic>
        <p:nvPicPr>
          <p:cNvPr id="9" name="Immagine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731505" y="187842"/>
            <a:ext cx="2219215" cy="635457"/>
          </a:xfrm>
          <a:prstGeom prst="rect">
            <a:avLst/>
          </a:prstGeom>
        </p:spPr>
      </p:pic>
      <p:sp>
        <p:nvSpPr>
          <p:cNvPr id="10" name="CasellaDiTesto 9" hidden="0"/>
          <p:cNvSpPr>
            <a:spLocks noAdjustHandles="0" noChangeArrowheads="0"/>
          </p:cNvSpPr>
          <p:nvPr isPhoto="0" userDrawn="0"/>
        </p:nvSpPr>
        <p:spPr bwMode="auto">
          <a:xfrm>
            <a:off x="0" y="6181627"/>
            <a:ext cx="35419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1" name="Picture 2" descr="https://lh5.googleusercontent.com/jfb6UrHx3djQz0YjC8dLEiV6Werxxh1eCaXh1__eD2-5T63nWBudlCvxlnP5UCLVsPB4iHRfFAFO-cNgs0h7n6y5FrXDcxT9opORJtCIjj3jt42EWKmoF40odlS9g1P_s5DbCQwqK74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0"/>
            <a:ext cx="2058160" cy="635457"/>
          </a:xfrm>
          <a:prstGeom prst="rect">
            <a:avLst/>
          </a:prstGeom>
          <a:noFill/>
        </p:spPr>
      </p:pic>
      <p:pic>
        <p:nvPicPr>
          <p:cNvPr id="12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7524749" y="1396999"/>
            <a:ext cx="3675774" cy="367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odel_presentation_w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ONLYOFFICE/2.4.526.0</Application>
  <PresentationFormat>On-screen Show (4:3)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/>
  <cp:lastModifiedBy/>
</cp:coreProperties>
</file>