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png" ContentType="image/png"/>
  <Default Extension="jpeg" ContentType="image/jpeg"/>
  <Default Extension="rels" ContentType="application/vnd.openxmlformats-package.relationships+xml"/>
  <Default Extension="jpg" ContentType="image/jpeg"/>
  <Default Extension="bin" ContentType="application/vnd.openxmlformats-officedocument.oleObject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Layouts/slideLayout9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autoCompressPictures="0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12192000"/>
  <p:defaultTextStyle>
    <a:defPPr>
      <a:defRPr lang="it-IT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presProps" Target="presProps.xml" /><Relationship Id="rId12" Type="http://schemas.openxmlformats.org/officeDocument/2006/relationships/tableStyles" Target="tableStyles.xml" /><Relationship Id="rId13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Diapositiva titolo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5" name="Sottotitolo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6" name="Segnaposto data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t>23/04/2018</a:t>
            </a:fld>
            <a:endParaRPr lang="it-IT"/>
          </a:p>
        </p:txBody>
      </p:sp>
      <p:sp>
        <p:nvSpPr>
          <p:cNvPr id="7" name="Segnaposto piè di pagina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numero diapositiva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t>‹#›</a:t>
            </a:fld>
            <a:endParaRPr lang="it-IT"/>
          </a:p>
        </p:txBody>
      </p:sp>
    </p:spTree>
  </p:cSld>
  <p:clrMapOvr>
    <a:masterClrMapping/>
  </p:clrMapOvr>
  <p:hf dt="1" ftr="1" hdr="1" sldNum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Titolo e testo vertical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5" name="Segnaposto testo verticale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it-IT"/>
          </a:p>
        </p:txBody>
      </p:sp>
      <p:sp>
        <p:nvSpPr>
          <p:cNvPr id="6" name="Segnaposto data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t>23/04/2018</a:t>
            </a:fld>
            <a:endParaRPr lang="it-IT"/>
          </a:p>
        </p:txBody>
      </p:sp>
      <p:sp>
        <p:nvSpPr>
          <p:cNvPr id="7" name="Segnaposto piè di pagina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numero diapositiva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t>‹#›</a:t>
            </a:fld>
            <a:endParaRPr lang="it-IT"/>
          </a:p>
        </p:txBody>
      </p:sp>
    </p:spTree>
  </p:cSld>
  <p:clrMapOvr>
    <a:masterClrMapping/>
  </p:clrMapOvr>
  <p:hf dt="1" ftr="1" hdr="1" sldNum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Titolo e testo verticali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verticale 1" hidden="0"/>
          <p:cNvSpPr>
            <a:spLocks noGrp="1"/>
          </p:cNvSpPr>
          <p:nvPr isPhoto="0" userDrawn="0">
            <p:ph type="title" orient="vert" hasCustomPrompt="0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5" name="Segnaposto testo verticale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it-IT"/>
          </a:p>
        </p:txBody>
      </p:sp>
      <p:sp>
        <p:nvSpPr>
          <p:cNvPr id="6" name="Segnaposto data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t>23/04/2018</a:t>
            </a:fld>
            <a:endParaRPr lang="it-IT"/>
          </a:p>
        </p:txBody>
      </p:sp>
      <p:sp>
        <p:nvSpPr>
          <p:cNvPr id="7" name="Segnaposto piè di pagina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numero diapositiva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t>‹#›</a:t>
            </a:fld>
            <a:endParaRPr lang="it-IT"/>
          </a:p>
        </p:txBody>
      </p:sp>
    </p:spTree>
  </p:cSld>
  <p:clrMapOvr>
    <a:masterClrMapping/>
  </p:clrMapOvr>
  <p:hf dt="1" ftr="1" hdr="1" sldNum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olo e contenuto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5" name="Segnaposto contenuto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it-IT"/>
          </a:p>
        </p:txBody>
      </p:sp>
      <p:sp>
        <p:nvSpPr>
          <p:cNvPr id="6" name="Segnaposto data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t>23/04/2018</a:t>
            </a:fld>
            <a:endParaRPr lang="it-IT"/>
          </a:p>
        </p:txBody>
      </p:sp>
      <p:sp>
        <p:nvSpPr>
          <p:cNvPr id="7" name="Segnaposto piè di pagina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numero diapositiva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t>‹#›</a:t>
            </a:fld>
            <a:endParaRPr lang="it-IT"/>
          </a:p>
        </p:txBody>
      </p:sp>
    </p:spTree>
  </p:cSld>
  <p:clrMapOvr>
    <a:masterClrMapping/>
  </p:clrMapOvr>
  <p:hf dt="1" ftr="1" hdr="1" sldNum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Intestazione sezion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5" name="Segnaposto testo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Segnaposto data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t>23/04/2018</a:t>
            </a:fld>
            <a:endParaRPr lang="it-IT"/>
          </a:p>
        </p:txBody>
      </p:sp>
      <p:sp>
        <p:nvSpPr>
          <p:cNvPr id="7" name="Segnaposto piè di pagina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numero diapositiva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t>‹#›</a:t>
            </a:fld>
            <a:endParaRPr lang="it-IT"/>
          </a:p>
        </p:txBody>
      </p:sp>
    </p:spTree>
  </p:cSld>
  <p:clrMapOvr>
    <a:masterClrMapping/>
  </p:clrMapOvr>
  <p:hf dt="1" ftr="1" hdr="1" sldNum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Due contenuti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5" name="Segnaposto contenuto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it-IT"/>
          </a:p>
        </p:txBody>
      </p:sp>
      <p:sp>
        <p:nvSpPr>
          <p:cNvPr id="6" name="Segnaposto contenuto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it-IT"/>
          </a:p>
        </p:txBody>
      </p:sp>
      <p:sp>
        <p:nvSpPr>
          <p:cNvPr id="7" name="Segnaposto data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t>23/04/2018</a:t>
            </a:fld>
            <a:endParaRPr lang="it-IT"/>
          </a:p>
        </p:txBody>
      </p:sp>
      <p:sp>
        <p:nvSpPr>
          <p:cNvPr id="8" name="Segnaposto piè di pagina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t>‹#›</a:t>
            </a:fld>
            <a:endParaRPr lang="it-IT"/>
          </a:p>
        </p:txBody>
      </p:sp>
    </p:spTree>
  </p:cSld>
  <p:clrMapOvr>
    <a:masterClrMapping/>
  </p:clrMapOvr>
  <p:hf dt="1" ftr="1" hdr="1" sldNum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Confronto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5" name="Segnaposto testo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Segnaposto contenuto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it-IT"/>
          </a:p>
        </p:txBody>
      </p:sp>
      <p:sp>
        <p:nvSpPr>
          <p:cNvPr id="7" name="Segnaposto testo 4" hidden="0"/>
          <p:cNvSpPr>
            <a:spLocks noGrp="1"/>
          </p:cNvSpPr>
          <p:nvPr isPhoto="0" userDrawn="0">
            <p:ph type="body" sz="quarter" idx="3" hasCustomPrompt="0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8" name="Segnaposto contenuto 5" hidden="0"/>
          <p:cNvSpPr>
            <a:spLocks noGrp="1"/>
          </p:cNvSpPr>
          <p:nvPr isPhoto="0" userDrawn="0">
            <p:ph sz="quarter" idx="4" hasCustomPrompt="0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it-IT"/>
          </a:p>
        </p:txBody>
      </p:sp>
      <p:sp>
        <p:nvSpPr>
          <p:cNvPr id="9" name="Segnaposto data 6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t>23/04/2018</a:t>
            </a:fld>
            <a:endParaRPr lang="it-IT"/>
          </a:p>
        </p:txBody>
      </p:sp>
      <p:sp>
        <p:nvSpPr>
          <p:cNvPr id="10" name="Segnaposto piè di pagina 7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1" name="Segnaposto numero diapositiva 8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t>‹#›</a:t>
            </a:fld>
            <a:endParaRPr lang="it-IT"/>
          </a:p>
        </p:txBody>
      </p:sp>
    </p:spTree>
  </p:cSld>
  <p:clrMapOvr>
    <a:masterClrMapping/>
  </p:clrMapOvr>
  <p:hf dt="1" ftr="1" hdr="1" sldNum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Solo titolo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5" name="Segnaposto data 2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t>23/04/2018</a:t>
            </a:fld>
            <a:endParaRPr lang="it-IT"/>
          </a:p>
        </p:txBody>
      </p:sp>
      <p:sp>
        <p:nvSpPr>
          <p:cNvPr id="6" name="Segnaposto piè di pagina 3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4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t>‹#›</a:t>
            </a:fld>
            <a:endParaRPr lang="it-IT"/>
          </a:p>
        </p:txBody>
      </p:sp>
    </p:spTree>
  </p:cSld>
  <p:clrMapOvr>
    <a:masterClrMapping/>
  </p:clrMapOvr>
  <p:hf dt="1" ftr="1" hdr="1" sldNum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Vuota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egnaposto data 1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t>23/04/2018</a:t>
            </a:fld>
            <a:endParaRPr lang="it-IT"/>
          </a:p>
        </p:txBody>
      </p:sp>
      <p:sp>
        <p:nvSpPr>
          <p:cNvPr id="5" name="Segnaposto piè di pagina 2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3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t>‹#›</a:t>
            </a:fld>
            <a:endParaRPr lang="it-IT"/>
          </a:p>
        </p:txBody>
      </p:sp>
    </p:spTree>
  </p:cSld>
  <p:clrMapOvr>
    <a:masterClrMapping/>
  </p:clrMapOvr>
  <p:hf dt="1" ftr="1" hdr="1" sldNum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Contenuto con didascalia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5" name="Segnaposto contenuto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it-IT"/>
          </a:p>
        </p:txBody>
      </p:sp>
      <p:sp>
        <p:nvSpPr>
          <p:cNvPr id="6" name="Segnaposto testo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7" name="Segnaposto data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t>23/04/2018</a:t>
            </a:fld>
            <a:endParaRPr lang="it-IT"/>
          </a:p>
        </p:txBody>
      </p:sp>
      <p:sp>
        <p:nvSpPr>
          <p:cNvPr id="8" name="Segnaposto piè di pagina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t>‹#›</a:t>
            </a:fld>
            <a:endParaRPr lang="it-IT"/>
          </a:p>
        </p:txBody>
      </p:sp>
    </p:spTree>
  </p:cSld>
  <p:clrMapOvr>
    <a:masterClrMapping/>
  </p:clrMapOvr>
  <p:hf dt="1" ftr="1" hdr="1" sldNum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Immagine con didascalia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5" name="Segnaposto immagine 2" hidden="0"/>
          <p:cNvSpPr>
            <a:spLocks noGrp="1"/>
          </p:cNvSpPr>
          <p:nvPr isPhoto="0" userDrawn="0">
            <p:ph type="pic" idx="1" hasCustomPrompt="0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en-US"/>
              <a:t>Click icon to add picture</a:t>
            </a:r>
            <a:endParaRPr lang="it-IT"/>
          </a:p>
        </p:txBody>
      </p:sp>
      <p:sp>
        <p:nvSpPr>
          <p:cNvPr id="6" name="Segnaposto testo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7" name="Segnaposto data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t>23/04/2018</a:t>
            </a:fld>
            <a:endParaRPr lang="it-IT"/>
          </a:p>
        </p:txBody>
      </p:sp>
      <p:sp>
        <p:nvSpPr>
          <p:cNvPr id="8" name="Segnaposto piè di pagina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t>‹#›</a:t>
            </a:fld>
            <a:endParaRPr lang="it-IT"/>
          </a:p>
        </p:txBody>
      </p:sp>
    </p:spTree>
  </p:cSld>
  <p:clrMapOvr>
    <a:masterClrMapping/>
  </p:clrMapOvr>
  <p:hf dt="1" ftr="1" hdr="1" sldNum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egnaposto titolo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it-IT"/>
              <a:t>Fare clic per modificare stile</a:t>
            </a:r>
            <a:endParaRPr lang="it-IT"/>
          </a:p>
        </p:txBody>
      </p:sp>
      <p:sp>
        <p:nvSpPr>
          <p:cNvPr id="5" name="Segnaposto testo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it-IT"/>
              <a:t>Fare clic per modificare gli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  <a:endParaRPr lang="it-IT"/>
          </a:p>
        </p:txBody>
      </p:sp>
      <p:sp>
        <p:nvSpPr>
          <p:cNvPr id="6" name="Segnaposto data 3" hidden="0"/>
          <p:cNvSpPr>
            <a:spLocks noGrp="1"/>
          </p:cNvSpPr>
          <p:nvPr isPhoto="0" userDrawn="0">
            <p:ph type="dt" sz="half" idx="2" hasCustomPrompt="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18FB974-D739-0546-B632-A0B940458FB5}" type="datetimeFigureOut">
              <a:t>23/04/2018</a:t>
            </a:fld>
            <a:endParaRPr lang="it-IT"/>
          </a:p>
        </p:txBody>
      </p:sp>
      <p:sp>
        <p:nvSpPr>
          <p:cNvPr id="7" name="Segnaposto piè di pagina 4" hidden="0"/>
          <p:cNvSpPr>
            <a:spLocks noGrp="1"/>
          </p:cNvSpPr>
          <p:nvPr isPhoto="0" userDrawn="0">
            <p:ph type="ftr" sz="quarter" idx="3" hasCustomPrompt="0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5" hidden="0"/>
          <p:cNvSpPr>
            <a:spLocks noGrp="1"/>
          </p:cNvSpPr>
          <p:nvPr isPhoto="0" userDrawn="0">
            <p:ph type="sldNum" sz="quarter" idx="4" hasCustomPrompt="0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E6E3E4F-FC29-B54C-AE8B-C5EE0653414F}" type="slidenum">
              <a:t>‹#›</a:t>
            </a:fld>
            <a:endParaRPr lang="it-IT"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1" ftr="1" hdr="1" sldNum="1"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5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6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usabilityhour.com/start-user-testing/" TargetMode="External"/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6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ctr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6000" b="0" i="0" u="none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One Pixel User Interface - communicating information in IoT devices</a:t>
            </a:r>
            <a:endParaRPr/>
          </a:p>
        </p:txBody>
      </p:sp>
      <p:sp>
        <p:nvSpPr>
          <p:cNvPr id="5" name="Sottotitolo 2" hidden="0"/>
          <p:cNvSpPr>
            <a:spLocks noGrp="1"/>
          </p:cNvSpPr>
          <p:nvPr isPhoto="0" userDrawn="0">
            <p:ph type="subTitle" idx="1" hasCustomPrompt="0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Rettangolo 3" hidden="0"/>
          <p:cNvSpPr/>
          <p:nvPr isPhoto="0" userDrawn="0"/>
        </p:nvSpPr>
        <p:spPr bwMode="auto">
          <a:xfrm>
            <a:off x="0" y="5874589"/>
            <a:ext cx="12192000" cy="983411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7" name="Rettangolo 4" hidden="0"/>
          <p:cNvSpPr/>
          <p:nvPr isPhoto="0" userDrawn="0"/>
        </p:nvSpPr>
        <p:spPr bwMode="auto"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br>
              <a:rPr lang="it-IT">
                <a:latin typeface="Times New Roman"/>
              </a:rPr>
            </a:br>
            <a:endParaRPr lang="it-IT">
              <a:latin typeface="Times New Roman"/>
            </a:endParaRPr>
          </a:p>
        </p:txBody>
      </p:sp>
      <p:sp>
        <p:nvSpPr>
          <p:cNvPr id="8" name="Rettangolo 5" hidden="0"/>
          <p:cNvSpPr/>
          <p:nvPr isPhoto="0" userDrawn="0"/>
        </p:nvSpPr>
        <p:spPr bwMode="auto"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br>
              <a:rPr lang="it-IT">
                <a:latin typeface="Times New Roman"/>
              </a:rPr>
            </a:br>
            <a:endParaRPr lang="it-IT">
              <a:latin typeface="Times New Roman"/>
            </a:endParaRPr>
          </a:p>
        </p:txBody>
      </p:sp>
      <p:sp>
        <p:nvSpPr>
          <p:cNvPr id="9" name="Rettangolo 6" hidden="0"/>
          <p:cNvSpPr/>
          <p:nvPr isPhoto="0" userDrawn="0"/>
        </p:nvSpPr>
        <p:spPr bwMode="auto"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br>
              <a:rPr lang="it-IT">
                <a:latin typeface="Times New Roman"/>
              </a:rPr>
            </a:br>
            <a:endParaRPr lang="it-IT">
              <a:latin typeface="Times New Roman"/>
            </a:endParaRPr>
          </a:p>
        </p:txBody>
      </p:sp>
      <p:pic>
        <p:nvPicPr>
          <p:cNvPr id="10" name="Immagine 7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9731506" y="5960898"/>
            <a:ext cx="2377944" cy="915148"/>
          </a:xfrm>
          <a:prstGeom prst="rect">
            <a:avLst/>
          </a:prstGeom>
        </p:spPr>
      </p:pic>
      <p:pic>
        <p:nvPicPr>
          <p:cNvPr id="11" name="Immagine 8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>
            <a:off x="9731506" y="187845"/>
            <a:ext cx="2219216" cy="635458"/>
          </a:xfrm>
          <a:prstGeom prst="rect">
            <a:avLst/>
          </a:prstGeom>
        </p:spPr>
      </p:pic>
      <p:sp>
        <p:nvSpPr>
          <p:cNvPr id="12" name="CasellaDiTesto 11" hidden="0"/>
          <p:cNvSpPr>
            <a:spLocks noAdjustHandles="0" noChangeArrowheads="0"/>
          </p:cNvSpPr>
          <p:nvPr isPhoto="0" userDrawn="0"/>
        </p:nvSpPr>
        <p:spPr bwMode="auto">
          <a:xfrm>
            <a:off x="0" y="6181628"/>
            <a:ext cx="3541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latin typeface="Raleway"/>
                <a:ea typeface="Raleway"/>
                <a:cs typeface="Raleway"/>
              </a:rPr>
              <a:t>2017-1-DE03-KA201-035615</a:t>
            </a:r>
            <a:endParaRPr lang="it-IT">
              <a:latin typeface="Raleway"/>
              <a:ea typeface="Raleway"/>
              <a:cs typeface="Raleway"/>
            </a:endParaRPr>
          </a:p>
        </p:txBody>
      </p:sp>
      <p:pic>
        <p:nvPicPr>
          <p:cNvPr id="13" name="Picture 2" descr="https://lh5.googleusercontent.com/jfb6UrHx3djQz0YjC8dLEiV6Werxxh1eCaXh1__eD2-5T63nWBudlCvxlnP5UCLVsPB4iHRfFAFO-cNgs0h7n6y5FrXDcxT9opORJtCIjj3jt42EWKmoF40odlS9g1P_s5DbCQwqK74" hidden="0"/>
          <p:cNvPicPr>
            <a:picLocks noChangeAspect="1" noChangeArrowheads="1"/>
          </p:cNvPicPr>
          <p:nvPr isPhoto="0" userDrawn="0"/>
        </p:nvPicPr>
        <p:blipFill>
          <a:blip r:embed="rId4"/>
          <a:stretch/>
        </p:blipFill>
        <p:spPr bwMode="auto">
          <a:xfrm>
            <a:off x="139240" y="187845"/>
            <a:ext cx="2497280" cy="77103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it-IT" sz="4400" b="0" i="0" u="none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Communication with Digital devices. </a:t>
            </a:r>
            <a:endParaRPr/>
          </a:p>
        </p:txBody>
      </p:sp>
      <p:sp>
        <p:nvSpPr>
          <p:cNvPr id="5" name="Sottotitolo 2" hidden="0"/>
          <p:cNvSpPr>
            <a:spLocks noGrp="1"/>
          </p:cNvSpPr>
          <p:nvPr isPhoto="0" userDrawn="0">
            <p:ph idx="1" hasCustomPrompt="0"/>
          </p:nvPr>
        </p:nvSpPr>
        <p:spPr bwMode="auto">
          <a:xfrm flipH="0" flipV="0">
            <a:off x="838198" y="1825623"/>
            <a:ext cx="10593453" cy="4351338"/>
          </a:xfrm>
        </p:spPr>
        <p:txBody>
          <a:bodyPr/>
          <a:lstStyle/>
          <a:p>
            <a:pPr>
              <a:defRPr/>
            </a:pPr>
            <a:r>
              <a:rPr lang="it-IT" sz="2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Screens - Much of the information we get from our devices today comes from scree. </a:t>
            </a:r>
            <a:endParaRPr sz="2800"/>
          </a:p>
          <a:p>
            <a:pPr>
              <a:defRPr/>
            </a:pPr>
            <a:r>
              <a:rPr lang="it-IT" sz="2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IoT - Due to limitations in power consumption and size it might not be feasible to use screens to convey information. </a:t>
            </a:r>
            <a:endParaRPr sz="2800"/>
          </a:p>
          <a:p>
            <a:pPr>
              <a:defRPr/>
            </a:pPr>
            <a:r>
              <a:rPr lang="it-IT" sz="2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Therefore, this exercise lets you explore how to create effective communication for IoT devices using only LED's! </a:t>
            </a:r>
            <a:endParaRPr sz="2800"/>
          </a:p>
          <a:p>
            <a:pPr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Two ways of conveying information using LED's </a:t>
            </a:r>
            <a:endParaRPr sz="2800"/>
          </a:p>
          <a:p>
            <a:pPr marL="1029600" lvl="1" indent="-572400">
              <a:buAutoNum type="arabicPeriod" startAt="1"/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Colour</a:t>
            </a:r>
            <a:endParaRPr sz="2800"/>
          </a:p>
          <a:p>
            <a:pPr marL="1029600" lvl="1" indent="-572400">
              <a:buAutoNum type="arabicPeriod" startAt="1"/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Blinking</a:t>
            </a:r>
            <a:endParaRPr sz="2800"/>
          </a:p>
        </p:txBody>
      </p:sp>
      <p:sp>
        <p:nvSpPr>
          <p:cNvPr id="6" name="Rettangolo 3" hidden="0"/>
          <p:cNvSpPr/>
          <p:nvPr isPhoto="0" userDrawn="0"/>
        </p:nvSpPr>
        <p:spPr bwMode="auto">
          <a:xfrm>
            <a:off x="0" y="5874589"/>
            <a:ext cx="12192000" cy="983411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7" name="Rettangolo 4" hidden="0"/>
          <p:cNvSpPr/>
          <p:nvPr isPhoto="0" userDrawn="0"/>
        </p:nvSpPr>
        <p:spPr bwMode="auto"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br>
              <a:rPr lang="it-IT">
                <a:latin typeface="Times New Roman"/>
              </a:rPr>
            </a:br>
            <a:endParaRPr lang="it-IT">
              <a:latin typeface="Times New Roman"/>
            </a:endParaRPr>
          </a:p>
        </p:txBody>
      </p:sp>
      <p:sp>
        <p:nvSpPr>
          <p:cNvPr id="8" name="Rettangolo 5" hidden="0"/>
          <p:cNvSpPr/>
          <p:nvPr isPhoto="0" userDrawn="0"/>
        </p:nvSpPr>
        <p:spPr bwMode="auto"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br>
              <a:rPr lang="it-IT">
                <a:latin typeface="Times New Roman"/>
              </a:rPr>
            </a:br>
            <a:endParaRPr lang="it-IT">
              <a:latin typeface="Times New Roman"/>
            </a:endParaRPr>
          </a:p>
        </p:txBody>
      </p:sp>
      <p:sp>
        <p:nvSpPr>
          <p:cNvPr id="9" name="Rettangolo 6" hidden="0"/>
          <p:cNvSpPr/>
          <p:nvPr isPhoto="0" userDrawn="0"/>
        </p:nvSpPr>
        <p:spPr bwMode="auto"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br>
              <a:rPr lang="it-IT">
                <a:latin typeface="Times New Roman"/>
              </a:rPr>
            </a:br>
            <a:endParaRPr lang="it-IT">
              <a:latin typeface="Times New Roman"/>
            </a:endParaRPr>
          </a:p>
        </p:txBody>
      </p:sp>
      <p:pic>
        <p:nvPicPr>
          <p:cNvPr id="10" name="Immagine 7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9731506" y="5960898"/>
            <a:ext cx="2377944" cy="915148"/>
          </a:xfrm>
          <a:prstGeom prst="rect">
            <a:avLst/>
          </a:prstGeom>
        </p:spPr>
      </p:pic>
      <p:pic>
        <p:nvPicPr>
          <p:cNvPr id="11" name="Immagine 8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>
            <a:off x="9731506" y="187845"/>
            <a:ext cx="2219216" cy="635458"/>
          </a:xfrm>
          <a:prstGeom prst="rect">
            <a:avLst/>
          </a:prstGeom>
        </p:spPr>
      </p:pic>
      <p:sp>
        <p:nvSpPr>
          <p:cNvPr id="12" name="CasellaDiTesto 10" hidden="0"/>
          <p:cNvSpPr>
            <a:spLocks noAdjustHandles="0" noChangeArrowheads="0"/>
          </p:cNvSpPr>
          <p:nvPr isPhoto="0" userDrawn="0"/>
        </p:nvSpPr>
        <p:spPr bwMode="auto">
          <a:xfrm>
            <a:off x="0" y="6181628"/>
            <a:ext cx="3541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latin typeface="Raleway"/>
                <a:ea typeface="Raleway"/>
                <a:cs typeface="Raleway"/>
              </a:rPr>
              <a:t>2017-1-DE03-KA201-035615</a:t>
            </a:r>
            <a:endParaRPr lang="it-IT">
              <a:latin typeface="Raleway"/>
              <a:ea typeface="Raleway"/>
              <a:cs typeface="Raleway"/>
            </a:endParaRPr>
          </a:p>
        </p:txBody>
      </p:sp>
      <p:pic>
        <p:nvPicPr>
          <p:cNvPr id="13" name="Picture 2" descr="https://lh5.googleusercontent.com/jfb6UrHx3djQz0YjC8dLEiV6Werxxh1eCaXh1__eD2-5T63nWBudlCvxlnP5UCLVsPB4iHRfFAFO-cNgs0h7n6y5FrXDcxT9opORJtCIjj3jt42EWKmoF40odlS9g1P_s5DbCQwqK74" hidden="0"/>
          <p:cNvPicPr>
            <a:picLocks noChangeAspect="1" noChangeArrowheads="1"/>
          </p:cNvPicPr>
          <p:nvPr isPhoto="0" userDrawn="0"/>
        </p:nvPicPr>
        <p:blipFill>
          <a:blip r:embed="rId4"/>
          <a:stretch/>
        </p:blipFill>
        <p:spPr bwMode="auto">
          <a:xfrm>
            <a:off x="0" y="0"/>
            <a:ext cx="2058161" cy="63545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it-IT" sz="4400" b="0" i="0" u="none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Make your own PWM</a:t>
            </a:r>
            <a:endParaRPr/>
          </a:p>
        </p:txBody>
      </p:sp>
      <p:sp>
        <p:nvSpPr>
          <p:cNvPr id="5" name="Rettangolo 3" hidden="0"/>
          <p:cNvSpPr/>
          <p:nvPr isPhoto="0" userDrawn="0"/>
        </p:nvSpPr>
        <p:spPr bwMode="auto">
          <a:xfrm>
            <a:off x="0" y="5874589"/>
            <a:ext cx="12192000" cy="983411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6" name="Rettangolo 4" hidden="0"/>
          <p:cNvSpPr/>
          <p:nvPr isPhoto="0" userDrawn="0"/>
        </p:nvSpPr>
        <p:spPr bwMode="auto"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br>
              <a:rPr lang="it-IT">
                <a:latin typeface="Times New Roman"/>
              </a:rPr>
            </a:br>
            <a:endParaRPr lang="it-IT">
              <a:latin typeface="Times New Roman"/>
            </a:endParaRPr>
          </a:p>
        </p:txBody>
      </p:sp>
      <p:pic>
        <p:nvPicPr>
          <p:cNvPr id="7" name="Immagine 7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9731506" y="5960898"/>
            <a:ext cx="2377944" cy="915148"/>
          </a:xfrm>
          <a:prstGeom prst="rect">
            <a:avLst/>
          </a:prstGeom>
        </p:spPr>
      </p:pic>
      <p:pic>
        <p:nvPicPr>
          <p:cNvPr id="8" name="Immagine 8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>
            <a:off x="9731506" y="187845"/>
            <a:ext cx="2219216" cy="635458"/>
          </a:xfrm>
          <a:prstGeom prst="rect">
            <a:avLst/>
          </a:prstGeom>
        </p:spPr>
      </p:pic>
      <p:sp>
        <p:nvSpPr>
          <p:cNvPr id="9" name="CasellaDiTesto 9" hidden="0"/>
          <p:cNvSpPr>
            <a:spLocks noAdjustHandles="0" noChangeArrowheads="0"/>
          </p:cNvSpPr>
          <p:nvPr isPhoto="0" userDrawn="0"/>
        </p:nvSpPr>
        <p:spPr bwMode="auto">
          <a:xfrm>
            <a:off x="0" y="6181628"/>
            <a:ext cx="3541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latin typeface="Raleway"/>
                <a:ea typeface="Raleway"/>
                <a:cs typeface="Raleway"/>
              </a:rPr>
              <a:t>2017-1-DE03-KA201-035615</a:t>
            </a:r>
            <a:endParaRPr lang="it-IT">
              <a:latin typeface="Raleway"/>
              <a:ea typeface="Raleway"/>
              <a:cs typeface="Raleway"/>
            </a:endParaRPr>
          </a:p>
        </p:txBody>
      </p:sp>
      <p:pic>
        <p:nvPicPr>
          <p:cNvPr id="10" name="Picture 2" descr="https://lh5.googleusercontent.com/jfb6UrHx3djQz0YjC8dLEiV6Werxxh1eCaXh1__eD2-5T63nWBudlCvxlnP5UCLVsPB4iHRfFAFO-cNgs0h7n6y5FrXDcxT9opORJtCIjj3jt42EWKmoF40odlS9g1P_s5DbCQwqK74" hidden="0"/>
          <p:cNvPicPr>
            <a:picLocks noChangeAspect="1" noChangeArrowheads="1"/>
          </p:cNvPicPr>
          <p:nvPr isPhoto="0" userDrawn="0"/>
        </p:nvPicPr>
        <p:blipFill>
          <a:blip r:embed="rId4"/>
          <a:stretch/>
        </p:blipFill>
        <p:spPr bwMode="auto">
          <a:xfrm>
            <a:off x="0" y="0"/>
            <a:ext cx="2058161" cy="635458"/>
          </a:xfrm>
          <a:prstGeom prst="rect">
            <a:avLst/>
          </a:prstGeom>
          <a:noFill/>
        </p:spPr>
      </p:pic>
      <p:sp>
        <p:nvSpPr>
          <p:cNvPr id="11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 flipH="0" flipV="0">
            <a:off x="6459960" y="1341301"/>
            <a:ext cx="5490760" cy="435133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1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int ledPin = 6;</a:t>
            </a:r>
            <a:endParaRPr sz="1400" b="1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>
              <a:buNone/>
              <a:defRPr/>
            </a:pPr>
            <a:r>
              <a:rPr lang="en-US" sz="1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void setup() {</a:t>
            </a:r>
            <a:endParaRPr sz="1400" b="1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>
              <a:buNone/>
              <a:defRPr/>
            </a:pPr>
            <a:r>
              <a:rPr lang="en-US" sz="1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 pinMode(ledPin, OUTPUT);</a:t>
            </a:r>
            <a:endParaRPr sz="1400" b="1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>
              <a:buNone/>
              <a:defRPr/>
            </a:pPr>
            <a:r>
              <a:rPr lang="en-US" sz="1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}</a:t>
            </a:r>
            <a:endParaRPr sz="1400" b="1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>
              <a:buNone/>
              <a:defRPr/>
            </a:pPr>
            <a:r>
              <a:rPr lang="en-US" sz="1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void loop() {</a:t>
            </a:r>
            <a:endParaRPr sz="1400" b="1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>
              <a:buNone/>
              <a:defRPr/>
            </a:pPr>
            <a:r>
              <a:rPr lang="en-US" sz="1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     myBlink(  )           </a:t>
            </a:r>
            <a:endParaRPr sz="1400" b="1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>
              <a:buNone/>
              <a:defRPr/>
            </a:pPr>
            <a:r>
              <a:rPr lang="en-US" sz="1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}</a:t>
            </a:r>
            <a:endParaRPr sz="1400" b="1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>
              <a:buNone/>
              <a:defRPr/>
            </a:pPr>
            <a:r>
              <a:rPr lang="en-US" sz="1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void myBlink(int onDuration, int offDuration){</a:t>
            </a:r>
            <a:endParaRPr sz="1400" b="1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>
              <a:buNone/>
              <a:defRPr/>
            </a:pPr>
            <a:r>
              <a:rPr lang="en-US" sz="1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 digitalWrite(ledPin, HIGH);   </a:t>
            </a:r>
            <a:endParaRPr sz="1400" b="1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>
              <a:buNone/>
              <a:defRPr/>
            </a:pPr>
            <a:r>
              <a:rPr lang="en-US" sz="1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 delay(onDuration);                      </a:t>
            </a:r>
            <a:endParaRPr sz="1400" b="1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>
              <a:buNone/>
              <a:defRPr/>
            </a:pPr>
            <a:r>
              <a:rPr lang="en-US" sz="1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 digitalWrite(ledPin, LOW);    </a:t>
            </a:r>
            <a:endParaRPr sz="1400" b="1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>
              <a:buNone/>
              <a:defRPr/>
            </a:pPr>
            <a:r>
              <a:rPr lang="en-US" sz="1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 delay(offDuration); </a:t>
            </a:r>
            <a:endParaRPr sz="1400" b="1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>
              <a:buNone/>
              <a:defRPr/>
            </a:pPr>
            <a:r>
              <a:rPr lang="en-US" sz="1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 }</a:t>
            </a:r>
            <a:endParaRPr sz="1400" b="1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2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 flipH="0" flipV="0">
            <a:off x="279921" y="1825623"/>
            <a:ext cx="5490759" cy="4351338"/>
          </a:xfrm>
        </p:spPr>
        <p:txBody>
          <a:bodyPr/>
          <a:lstStyle/>
          <a:p>
            <a:pPr>
              <a:defRPr/>
            </a:pPr>
            <a:r>
              <a:rPr/>
              <a:t>Consider the code on the right, and answer these questions: </a:t>
            </a:r>
            <a:endParaRPr/>
          </a:p>
          <a:p>
            <a:pPr>
              <a:defRPr/>
            </a:pPr>
            <a:r>
              <a:rPr/>
              <a:t>What happens if you call myBlink with "1" for both onDuration and offDuration?</a:t>
            </a:r>
            <a:endParaRPr/>
          </a:p>
          <a:p>
            <a:pPr>
              <a:defRPr/>
            </a:pPr>
            <a:r>
              <a:rPr/>
              <a:t>What happens if you calle myBlink with onDuration = 2 and offDuration = 1 and vice versa?</a:t>
            </a:r>
            <a:endParaRPr/>
          </a:p>
          <a:p>
            <a:pPr>
              <a:defRPr/>
            </a:pPr>
            <a:r>
              <a:rPr lang="en-US"/>
              <a:t>Try it out with an Arduino!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it-IT" sz="4400" b="0" i="0" u="none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Pulse Width Modulation (PWM)</a:t>
            </a:r>
            <a:endParaRPr/>
          </a:p>
        </p:txBody>
      </p:sp>
      <p:sp>
        <p:nvSpPr>
          <p:cNvPr id="5" name="Segnaposto contenuto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 flipH="0" flipV="0">
            <a:off x="838198" y="1825623"/>
            <a:ext cx="4200402" cy="4351338"/>
          </a:xfrm>
        </p:spPr>
        <p:txBody>
          <a:bodyPr/>
          <a:lstStyle/>
          <a:p>
            <a:pPr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https://www.arduino.cc/en/Tutorial/PWM </a:t>
            </a:r>
            <a:endParaRPr sz="28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2800"/>
          </a:p>
        </p:txBody>
      </p:sp>
      <p:sp>
        <p:nvSpPr>
          <p:cNvPr id="6" name="Rettangolo 3" hidden="0"/>
          <p:cNvSpPr/>
          <p:nvPr isPhoto="0" userDrawn="0"/>
        </p:nvSpPr>
        <p:spPr bwMode="auto">
          <a:xfrm>
            <a:off x="0" y="5874588"/>
            <a:ext cx="12192000" cy="983410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7" name="Rettangolo 4" hidden="0"/>
          <p:cNvSpPr/>
          <p:nvPr isPhoto="0" userDrawn="0"/>
        </p:nvSpPr>
        <p:spPr bwMode="auto">
          <a:xfrm>
            <a:off x="3047999" y="3105834"/>
            <a:ext cx="6095999" cy="646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br>
              <a:rPr lang="it-IT">
                <a:latin typeface="Times New Roman"/>
              </a:rPr>
            </a:br>
            <a:endParaRPr lang="it-IT">
              <a:latin typeface="Times New Roman"/>
            </a:endParaRPr>
          </a:p>
        </p:txBody>
      </p:sp>
      <p:sp>
        <p:nvSpPr>
          <p:cNvPr id="8" name="Rettangolo 5" hidden="0"/>
          <p:cNvSpPr/>
          <p:nvPr isPhoto="0" userDrawn="0"/>
        </p:nvSpPr>
        <p:spPr bwMode="auto">
          <a:xfrm>
            <a:off x="3047999" y="3105834"/>
            <a:ext cx="6095999" cy="646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br>
              <a:rPr lang="it-IT">
                <a:latin typeface="Times New Roman"/>
              </a:rPr>
            </a:br>
            <a:endParaRPr lang="it-IT">
              <a:latin typeface="Times New Roman"/>
            </a:endParaRPr>
          </a:p>
        </p:txBody>
      </p:sp>
      <p:pic>
        <p:nvPicPr>
          <p:cNvPr id="9" name="Immagine 7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9731505" y="5960898"/>
            <a:ext cx="2377944" cy="915147"/>
          </a:xfrm>
          <a:prstGeom prst="rect">
            <a:avLst/>
          </a:prstGeom>
        </p:spPr>
      </p:pic>
      <p:pic>
        <p:nvPicPr>
          <p:cNvPr id="10" name="Immagine 8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>
            <a:off x="9731505" y="187843"/>
            <a:ext cx="2219215" cy="635457"/>
          </a:xfrm>
          <a:prstGeom prst="rect">
            <a:avLst/>
          </a:prstGeom>
        </p:spPr>
      </p:pic>
      <p:sp>
        <p:nvSpPr>
          <p:cNvPr id="11" name="CasellaDiTesto 9" hidden="0"/>
          <p:cNvSpPr>
            <a:spLocks noAdjustHandles="0" noChangeArrowheads="0"/>
          </p:cNvSpPr>
          <p:nvPr isPhoto="0" userDrawn="0"/>
        </p:nvSpPr>
        <p:spPr bwMode="auto">
          <a:xfrm>
            <a:off x="0" y="6181627"/>
            <a:ext cx="3541984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latin typeface="Raleway"/>
                <a:ea typeface="Raleway"/>
                <a:cs typeface="Raleway"/>
              </a:rPr>
              <a:t>2017-1-DE03-KA201-035615</a:t>
            </a:r>
            <a:endParaRPr lang="it-IT">
              <a:latin typeface="Raleway"/>
              <a:ea typeface="Raleway"/>
              <a:cs typeface="Raleway"/>
            </a:endParaRPr>
          </a:p>
        </p:txBody>
      </p:sp>
      <p:pic>
        <p:nvPicPr>
          <p:cNvPr id="12" name="Picture 2" descr="https://lh5.googleusercontent.com/jfb6UrHx3djQz0YjC8dLEiV6Werxxh1eCaXh1__eD2-5T63nWBudlCvxlnP5UCLVsPB4iHRfFAFO-cNgs0h7n6y5FrXDcxT9opORJtCIjj3jt42EWKmoF40odlS9g1P_s5DbCQwqK74" hidden="0"/>
          <p:cNvPicPr>
            <a:picLocks noChangeAspect="1" noChangeArrowheads="1"/>
          </p:cNvPicPr>
          <p:nvPr isPhoto="0" userDrawn="0"/>
        </p:nvPicPr>
        <p:blipFill>
          <a:blip r:embed="rId4"/>
          <a:stretch/>
        </p:blipFill>
        <p:spPr bwMode="auto">
          <a:xfrm>
            <a:off x="0" y="0"/>
            <a:ext cx="2058160" cy="635457"/>
          </a:xfrm>
          <a:prstGeom prst="rect">
            <a:avLst/>
          </a:prstGeom>
          <a:noFill/>
        </p:spPr>
      </p:pic>
      <p:pic>
        <p:nvPicPr>
          <p:cNvPr id="13" name="" hidden="0"/>
          <p:cNvPicPr>
            <a:picLocks noChangeAspect="1"/>
          </p:cNvPicPr>
          <p:nvPr isPhoto="0" userDrawn="0"/>
        </p:nvPicPr>
        <p:blipFill>
          <a:blip r:embed="rId5"/>
          <a:stretch/>
        </p:blipFill>
        <p:spPr bwMode="auto">
          <a:xfrm flipH="0" flipV="0">
            <a:off x="5038601" y="1908725"/>
            <a:ext cx="6803148" cy="3355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 flipH="0" flipV="0">
            <a:off x="838199" y="365124"/>
            <a:ext cx="11045486" cy="1325562"/>
          </a:xfrm>
        </p:spPr>
        <p:txBody>
          <a:bodyPr/>
          <a:lstStyle/>
          <a:p>
            <a:pPr>
              <a:defRPr/>
            </a:pPr>
            <a:r>
              <a:rPr lang="it-IT" sz="4400" b="0" i="0" u="none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Research: How to communicate your message</a:t>
            </a:r>
            <a:endParaRPr/>
          </a:p>
        </p:txBody>
      </p:sp>
      <p:sp>
        <p:nvSpPr>
          <p:cNvPr id="5" name="Segnaposto contenuto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 flipH="0" flipV="0">
            <a:off x="838198" y="1825623"/>
            <a:ext cx="4200402" cy="4351338"/>
          </a:xfrm>
        </p:spPr>
        <p:txBody>
          <a:bodyPr/>
          <a:lstStyle/>
          <a:p>
            <a:pPr>
              <a:defRPr/>
            </a:pPr>
            <a:r>
              <a:rPr lang="it-IT" sz="2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your IoT device you might need to convey some simple information to your users. </a:t>
            </a:r>
            <a:endParaRPr sz="2800"/>
          </a:p>
          <a:p>
            <a:pPr>
              <a:defRPr/>
            </a:pPr>
            <a:r>
              <a:rPr lang="it-IT" sz="2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Write down all the states your IoT device can be in and consider how to communicate these states with colored LED's</a:t>
            </a:r>
            <a:endParaRPr sz="2800"/>
          </a:p>
        </p:txBody>
      </p:sp>
      <p:sp>
        <p:nvSpPr>
          <p:cNvPr id="6" name="Rettangolo 3" hidden="0"/>
          <p:cNvSpPr/>
          <p:nvPr isPhoto="0" userDrawn="0"/>
        </p:nvSpPr>
        <p:spPr bwMode="auto">
          <a:xfrm>
            <a:off x="0" y="5874588"/>
            <a:ext cx="12191999" cy="983409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7" name="Rettangolo 4" hidden="0"/>
          <p:cNvSpPr/>
          <p:nvPr isPhoto="0" userDrawn="0"/>
        </p:nvSpPr>
        <p:spPr bwMode="auto">
          <a:xfrm>
            <a:off x="3047998" y="3105833"/>
            <a:ext cx="6095998" cy="646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br>
              <a:rPr lang="it-IT">
                <a:latin typeface="Times New Roman"/>
              </a:rPr>
            </a:br>
            <a:endParaRPr lang="it-IT">
              <a:latin typeface="Times New Roman"/>
            </a:endParaRPr>
          </a:p>
        </p:txBody>
      </p:sp>
      <p:sp>
        <p:nvSpPr>
          <p:cNvPr id="8" name="Rettangolo 5" hidden="0"/>
          <p:cNvSpPr/>
          <p:nvPr isPhoto="0" userDrawn="0"/>
        </p:nvSpPr>
        <p:spPr bwMode="auto">
          <a:xfrm>
            <a:off x="3047998" y="3105833"/>
            <a:ext cx="6095998" cy="646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br>
              <a:rPr lang="it-IT">
                <a:latin typeface="Times New Roman"/>
              </a:rPr>
            </a:br>
            <a:endParaRPr lang="it-IT">
              <a:latin typeface="Times New Roman"/>
            </a:endParaRPr>
          </a:p>
        </p:txBody>
      </p:sp>
      <p:pic>
        <p:nvPicPr>
          <p:cNvPr id="9" name="Immagine 7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9731504" y="5960898"/>
            <a:ext cx="2377944" cy="915147"/>
          </a:xfrm>
          <a:prstGeom prst="rect">
            <a:avLst/>
          </a:prstGeom>
        </p:spPr>
      </p:pic>
      <p:pic>
        <p:nvPicPr>
          <p:cNvPr id="10" name="Immagine 8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>
            <a:off x="9731504" y="187842"/>
            <a:ext cx="2219214" cy="635456"/>
          </a:xfrm>
          <a:prstGeom prst="rect">
            <a:avLst/>
          </a:prstGeom>
        </p:spPr>
      </p:pic>
      <p:sp>
        <p:nvSpPr>
          <p:cNvPr id="11" name="CasellaDiTesto 9" hidden="0"/>
          <p:cNvSpPr>
            <a:spLocks noAdjustHandles="0" noChangeArrowheads="0"/>
          </p:cNvSpPr>
          <p:nvPr isPhoto="0" userDrawn="0"/>
        </p:nvSpPr>
        <p:spPr bwMode="auto">
          <a:xfrm>
            <a:off x="0" y="6181626"/>
            <a:ext cx="3541983" cy="369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latin typeface="Raleway"/>
                <a:ea typeface="Raleway"/>
                <a:cs typeface="Raleway"/>
              </a:rPr>
              <a:t>2017-1-DE03-KA201-035615</a:t>
            </a:r>
            <a:endParaRPr lang="it-IT">
              <a:latin typeface="Raleway"/>
              <a:ea typeface="Raleway"/>
              <a:cs typeface="Raleway"/>
            </a:endParaRPr>
          </a:p>
        </p:txBody>
      </p:sp>
      <p:pic>
        <p:nvPicPr>
          <p:cNvPr id="12" name="Picture 2" descr="https://lh5.googleusercontent.com/jfb6UrHx3djQz0YjC8dLEiV6Werxxh1eCaXh1__eD2-5T63nWBudlCvxlnP5UCLVsPB4iHRfFAFO-cNgs0h7n6y5FrXDcxT9opORJtCIjj3jt42EWKmoF40odlS9g1P_s5DbCQwqK74" hidden="0"/>
          <p:cNvPicPr>
            <a:picLocks noChangeAspect="1" noChangeArrowheads="1"/>
          </p:cNvPicPr>
          <p:nvPr isPhoto="0" userDrawn="0"/>
        </p:nvPicPr>
        <p:blipFill>
          <a:blip r:embed="rId4"/>
          <a:stretch/>
        </p:blipFill>
        <p:spPr bwMode="auto">
          <a:xfrm>
            <a:off x="0" y="0"/>
            <a:ext cx="2058159" cy="635456"/>
          </a:xfrm>
          <a:prstGeom prst="rect">
            <a:avLst/>
          </a:prstGeom>
          <a:noFill/>
        </p:spPr>
      </p:pic>
      <p:pic>
        <p:nvPicPr>
          <p:cNvPr id="13" name="" hidden="0"/>
          <p:cNvPicPr>
            <a:picLocks noChangeAspect="1"/>
          </p:cNvPicPr>
          <p:nvPr isPhoto="0" userDrawn="0"/>
        </p:nvPicPr>
        <p:blipFill>
          <a:blip r:embed="rId5"/>
          <a:stretch/>
        </p:blipFill>
        <p:spPr bwMode="auto">
          <a:xfrm flipH="0" flipV="0">
            <a:off x="5180532" y="1825624"/>
            <a:ext cx="6917870" cy="342119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 flipH="0" flipV="0">
            <a:off x="838198" y="365124"/>
            <a:ext cx="11045486" cy="1325562"/>
          </a:xfrm>
        </p:spPr>
        <p:txBody>
          <a:bodyPr/>
          <a:lstStyle/>
          <a:p>
            <a:pPr>
              <a:defRPr/>
            </a:pPr>
            <a:r>
              <a:rPr lang="it-IT" sz="4400" b="0" i="0" u="none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Prototype: Getting ready for test!	</a:t>
            </a:r>
            <a:endParaRPr/>
          </a:p>
        </p:txBody>
      </p:sp>
      <p:sp>
        <p:nvSpPr>
          <p:cNvPr id="5" name="Segnaposto contenuto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 flipH="0" flipV="0">
            <a:off x="838197" y="1825623"/>
            <a:ext cx="5217479" cy="4351338"/>
          </a:xfrm>
        </p:spPr>
        <p:txBody>
          <a:bodyPr/>
          <a:lstStyle/>
          <a:p>
            <a:pPr>
              <a:defRPr/>
            </a:pPr>
            <a:r>
              <a:rPr lang="it-IT" sz="2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Make a prototype using an Arduino (or similar micro controller) and LED's of the chosen colour. </a:t>
            </a:r>
            <a:endParaRPr sz="2800"/>
          </a:p>
          <a:p>
            <a:pPr>
              <a:defRPr/>
            </a:pPr>
            <a:r>
              <a:rPr lang="it-IT" sz="2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Code a solution that works the way you planned. </a:t>
            </a:r>
            <a:endParaRPr sz="2800"/>
          </a:p>
          <a:p>
            <a:pPr>
              <a:defRPr/>
            </a:pPr>
            <a:r>
              <a:rPr lang="it-IT" sz="2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Make an incasing for your device so you can easily replace the LED if needed. </a:t>
            </a:r>
            <a:endParaRPr sz="2800"/>
          </a:p>
        </p:txBody>
      </p:sp>
      <p:sp>
        <p:nvSpPr>
          <p:cNvPr id="6" name="Rettangolo 3" hidden="0"/>
          <p:cNvSpPr/>
          <p:nvPr isPhoto="0" userDrawn="0"/>
        </p:nvSpPr>
        <p:spPr bwMode="auto">
          <a:xfrm>
            <a:off x="0" y="5874588"/>
            <a:ext cx="12192000" cy="983409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7" name="Rettangolo 4" hidden="0"/>
          <p:cNvSpPr/>
          <p:nvPr isPhoto="0" userDrawn="0"/>
        </p:nvSpPr>
        <p:spPr bwMode="auto">
          <a:xfrm>
            <a:off x="3047999" y="3105833"/>
            <a:ext cx="6095998" cy="646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br>
              <a:rPr lang="it-IT">
                <a:latin typeface="Times New Roman"/>
              </a:rPr>
            </a:br>
            <a:endParaRPr lang="it-IT">
              <a:latin typeface="Times New Roman"/>
            </a:endParaRPr>
          </a:p>
        </p:txBody>
      </p:sp>
      <p:sp>
        <p:nvSpPr>
          <p:cNvPr id="8" name="Rettangolo 5" hidden="0"/>
          <p:cNvSpPr/>
          <p:nvPr isPhoto="0" userDrawn="0"/>
        </p:nvSpPr>
        <p:spPr bwMode="auto">
          <a:xfrm>
            <a:off x="3047999" y="3105833"/>
            <a:ext cx="6095998" cy="646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br>
              <a:rPr lang="it-IT">
                <a:latin typeface="Times New Roman"/>
              </a:rPr>
            </a:br>
            <a:endParaRPr lang="it-IT">
              <a:latin typeface="Times New Roman"/>
            </a:endParaRPr>
          </a:p>
        </p:txBody>
      </p:sp>
      <p:pic>
        <p:nvPicPr>
          <p:cNvPr id="9" name="Immagine 7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9731504" y="5960898"/>
            <a:ext cx="2377944" cy="915147"/>
          </a:xfrm>
          <a:prstGeom prst="rect">
            <a:avLst/>
          </a:prstGeom>
        </p:spPr>
      </p:pic>
      <p:pic>
        <p:nvPicPr>
          <p:cNvPr id="10" name="Immagine 8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>
            <a:off x="9731504" y="187842"/>
            <a:ext cx="2219214" cy="635456"/>
          </a:xfrm>
          <a:prstGeom prst="rect">
            <a:avLst/>
          </a:prstGeom>
        </p:spPr>
      </p:pic>
      <p:sp>
        <p:nvSpPr>
          <p:cNvPr id="11" name="CasellaDiTesto 9" hidden="0"/>
          <p:cNvSpPr>
            <a:spLocks noAdjustHandles="0" noChangeArrowheads="0"/>
          </p:cNvSpPr>
          <p:nvPr isPhoto="0" userDrawn="0"/>
        </p:nvSpPr>
        <p:spPr bwMode="auto">
          <a:xfrm>
            <a:off x="0" y="6181626"/>
            <a:ext cx="3541983" cy="369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latin typeface="Raleway"/>
                <a:ea typeface="Raleway"/>
                <a:cs typeface="Raleway"/>
              </a:rPr>
              <a:t>2017-1-DE03-KA201-035615</a:t>
            </a:r>
            <a:endParaRPr lang="it-IT">
              <a:latin typeface="Raleway"/>
              <a:ea typeface="Raleway"/>
              <a:cs typeface="Raleway"/>
            </a:endParaRPr>
          </a:p>
        </p:txBody>
      </p:sp>
      <p:pic>
        <p:nvPicPr>
          <p:cNvPr id="12" name="Picture 2" descr="https://lh5.googleusercontent.com/jfb6UrHx3djQz0YjC8dLEiV6Werxxh1eCaXh1__eD2-5T63nWBudlCvxlnP5UCLVsPB4iHRfFAFO-cNgs0h7n6y5FrXDcxT9opORJtCIjj3jt42EWKmoF40odlS9g1P_s5DbCQwqK74" hidden="0"/>
          <p:cNvPicPr>
            <a:picLocks noChangeAspect="1" noChangeArrowheads="1"/>
          </p:cNvPicPr>
          <p:nvPr isPhoto="0" userDrawn="0"/>
        </p:nvPicPr>
        <p:blipFill>
          <a:blip r:embed="rId4"/>
          <a:stretch/>
        </p:blipFill>
        <p:spPr bwMode="auto">
          <a:xfrm>
            <a:off x="0" y="0"/>
            <a:ext cx="2058159" cy="635456"/>
          </a:xfrm>
          <a:prstGeom prst="rect">
            <a:avLst/>
          </a:prstGeom>
          <a:noFill/>
        </p:spPr>
      </p:pic>
      <p:pic>
        <p:nvPicPr>
          <p:cNvPr id="13" name="" hidden="0"/>
          <p:cNvPicPr>
            <a:picLocks noChangeAspect="1"/>
          </p:cNvPicPr>
          <p:nvPr isPhoto="0" userDrawn="0"/>
        </p:nvPicPr>
        <p:blipFill>
          <a:blip r:embed="rId5"/>
          <a:stretch/>
        </p:blipFill>
        <p:spPr bwMode="auto">
          <a:xfrm flipH="0" flipV="0">
            <a:off x="7750805" y="1450530"/>
            <a:ext cx="4218444" cy="42184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 flipH="0" flipV="0">
            <a:off x="838198" y="365124"/>
            <a:ext cx="11045486" cy="1325562"/>
          </a:xfrm>
        </p:spPr>
        <p:txBody>
          <a:bodyPr/>
          <a:lstStyle/>
          <a:p>
            <a:pPr>
              <a:defRPr/>
            </a:pPr>
            <a:r>
              <a:rPr lang="it-IT" sz="4400" b="0" i="0" u="none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Prototype: Getting ready for test!	</a:t>
            </a:r>
            <a:endParaRPr/>
          </a:p>
        </p:txBody>
      </p:sp>
      <p:sp>
        <p:nvSpPr>
          <p:cNvPr id="5" name="Segnaposto contenuto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 flipH="0" flipV="0">
            <a:off x="838197" y="1450530"/>
            <a:ext cx="6799598" cy="4351338"/>
          </a:xfrm>
        </p:spPr>
        <p:txBody>
          <a:bodyPr/>
          <a:lstStyle/>
          <a:p>
            <a:pPr>
              <a:defRPr/>
            </a:pPr>
            <a:r>
              <a:rPr lang="it-IT" sz="2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Make a prototype using an Arduino (or similar micro controller) and LED's of the chosen colour. </a:t>
            </a:r>
            <a:endParaRPr sz="2800"/>
          </a:p>
          <a:p>
            <a:pPr>
              <a:defRPr/>
            </a:pPr>
            <a:r>
              <a:rPr lang="it-IT" sz="2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Code a solution that works the way you planned. </a:t>
            </a:r>
            <a:endParaRPr sz="2800"/>
          </a:p>
          <a:p>
            <a:pPr>
              <a:defRPr/>
            </a:pPr>
            <a:r>
              <a:rPr lang="it-IT" sz="2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Make a test to assess how well the message was communicated, look at this for inspiration: </a:t>
            </a:r>
            <a:r>
              <a:rPr lang="it-IT" sz="2800" b="0" i="0" u="sng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 tooltip=""/>
              </a:rPr>
              <a:t>https://usabilityhour.com/start-user-testing/</a:t>
            </a:r>
            <a:endParaRPr sz="2800"/>
          </a:p>
        </p:txBody>
      </p:sp>
      <p:sp>
        <p:nvSpPr>
          <p:cNvPr id="6" name="Rettangolo 3" hidden="0"/>
          <p:cNvSpPr/>
          <p:nvPr isPhoto="0" userDrawn="0"/>
        </p:nvSpPr>
        <p:spPr bwMode="auto">
          <a:xfrm>
            <a:off x="0" y="5874588"/>
            <a:ext cx="12192000" cy="983409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7" name="Rettangolo 4" hidden="0"/>
          <p:cNvSpPr/>
          <p:nvPr isPhoto="0" userDrawn="0"/>
        </p:nvSpPr>
        <p:spPr bwMode="auto">
          <a:xfrm>
            <a:off x="3047999" y="3105833"/>
            <a:ext cx="6095998" cy="646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br>
              <a:rPr lang="it-IT">
                <a:latin typeface="Times New Roman"/>
              </a:rPr>
            </a:br>
            <a:endParaRPr lang="it-IT">
              <a:latin typeface="Times New Roman"/>
            </a:endParaRPr>
          </a:p>
        </p:txBody>
      </p:sp>
      <p:sp>
        <p:nvSpPr>
          <p:cNvPr id="8" name="Rettangolo 5" hidden="0"/>
          <p:cNvSpPr/>
          <p:nvPr isPhoto="0" userDrawn="0"/>
        </p:nvSpPr>
        <p:spPr bwMode="auto">
          <a:xfrm>
            <a:off x="3047999" y="3105833"/>
            <a:ext cx="6095998" cy="646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br>
              <a:rPr lang="it-IT">
                <a:latin typeface="Times New Roman"/>
              </a:rPr>
            </a:br>
            <a:endParaRPr lang="it-IT">
              <a:latin typeface="Times New Roman"/>
            </a:endParaRPr>
          </a:p>
        </p:txBody>
      </p:sp>
      <p:pic>
        <p:nvPicPr>
          <p:cNvPr id="9" name="Immagine 7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>
            <a:off x="9731504" y="5960898"/>
            <a:ext cx="2377944" cy="915147"/>
          </a:xfrm>
          <a:prstGeom prst="rect">
            <a:avLst/>
          </a:prstGeom>
        </p:spPr>
      </p:pic>
      <p:pic>
        <p:nvPicPr>
          <p:cNvPr id="10" name="Immagine 8" hidden="0"/>
          <p:cNvPicPr>
            <a:picLocks noChangeAspect="1"/>
          </p:cNvPicPr>
          <p:nvPr isPhoto="0" userDrawn="0"/>
        </p:nvPicPr>
        <p:blipFill>
          <a:blip r:embed="rId4"/>
          <a:stretch/>
        </p:blipFill>
        <p:spPr bwMode="auto">
          <a:xfrm>
            <a:off x="9731504" y="187842"/>
            <a:ext cx="2219214" cy="635456"/>
          </a:xfrm>
          <a:prstGeom prst="rect">
            <a:avLst/>
          </a:prstGeom>
        </p:spPr>
      </p:pic>
      <p:sp>
        <p:nvSpPr>
          <p:cNvPr id="11" name="CasellaDiTesto 9" hidden="0"/>
          <p:cNvSpPr>
            <a:spLocks noAdjustHandles="0" noChangeArrowheads="0"/>
          </p:cNvSpPr>
          <p:nvPr isPhoto="0" userDrawn="0"/>
        </p:nvSpPr>
        <p:spPr bwMode="auto">
          <a:xfrm>
            <a:off x="0" y="6181626"/>
            <a:ext cx="3541983" cy="369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latin typeface="Raleway"/>
                <a:ea typeface="Raleway"/>
                <a:cs typeface="Raleway"/>
              </a:rPr>
              <a:t>2017-1-DE03-KA201-035615</a:t>
            </a:r>
            <a:endParaRPr lang="it-IT">
              <a:latin typeface="Raleway"/>
              <a:ea typeface="Raleway"/>
              <a:cs typeface="Raleway"/>
            </a:endParaRPr>
          </a:p>
        </p:txBody>
      </p:sp>
      <p:pic>
        <p:nvPicPr>
          <p:cNvPr id="12" name="Picture 2" descr="https://lh5.googleusercontent.com/jfb6UrHx3djQz0YjC8dLEiV6Werxxh1eCaXh1__eD2-5T63nWBudlCvxlnP5UCLVsPB4iHRfFAFO-cNgs0h7n6y5FrXDcxT9opORJtCIjj3jt42EWKmoF40odlS9g1P_s5DbCQwqK74" hidden="0"/>
          <p:cNvPicPr>
            <a:picLocks noChangeAspect="1" noChangeArrowheads="1"/>
          </p:cNvPicPr>
          <p:nvPr isPhoto="0" userDrawn="0"/>
        </p:nvPicPr>
        <p:blipFill>
          <a:blip r:embed="rId5"/>
          <a:stretch/>
        </p:blipFill>
        <p:spPr bwMode="auto">
          <a:xfrm>
            <a:off x="0" y="0"/>
            <a:ext cx="2058159" cy="635456"/>
          </a:xfrm>
          <a:prstGeom prst="rect">
            <a:avLst/>
          </a:prstGeom>
          <a:noFill/>
        </p:spPr>
      </p:pic>
      <p:pic>
        <p:nvPicPr>
          <p:cNvPr id="13" name="" hidden="0"/>
          <p:cNvPicPr>
            <a:picLocks noChangeAspect="1"/>
          </p:cNvPicPr>
          <p:nvPr isPhoto="0" userDrawn="0"/>
        </p:nvPicPr>
        <p:blipFill>
          <a:blip r:embed="rId6"/>
          <a:stretch/>
        </p:blipFill>
        <p:spPr bwMode="auto">
          <a:xfrm flipH="0" flipV="0">
            <a:off x="7750805" y="1450530"/>
            <a:ext cx="4218444" cy="42184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 flipH="0" flipV="0">
            <a:off x="838198" y="365124"/>
            <a:ext cx="11045486" cy="1325562"/>
          </a:xfrm>
        </p:spPr>
        <p:txBody>
          <a:bodyPr/>
          <a:lstStyle/>
          <a:p>
            <a:pPr>
              <a:defRPr/>
            </a:pPr>
            <a:r>
              <a:rPr lang="it-IT" sz="4400" b="0" i="0" u="none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Iterate!</a:t>
            </a:r>
            <a:endParaRPr/>
          </a:p>
        </p:txBody>
      </p:sp>
      <p:sp>
        <p:nvSpPr>
          <p:cNvPr id="5" name="Rettangolo 3" hidden="0"/>
          <p:cNvSpPr/>
          <p:nvPr isPhoto="0" userDrawn="0"/>
        </p:nvSpPr>
        <p:spPr bwMode="auto">
          <a:xfrm>
            <a:off x="0" y="5874588"/>
            <a:ext cx="12192000" cy="983409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6" name="Rettangolo 4" hidden="0"/>
          <p:cNvSpPr/>
          <p:nvPr isPhoto="0" userDrawn="0"/>
        </p:nvSpPr>
        <p:spPr bwMode="auto">
          <a:xfrm>
            <a:off x="3047999" y="3105833"/>
            <a:ext cx="6095998" cy="646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br>
              <a:rPr lang="it-IT">
                <a:latin typeface="Times New Roman"/>
              </a:rPr>
            </a:br>
            <a:endParaRPr lang="it-IT">
              <a:latin typeface="Times New Roman"/>
            </a:endParaRPr>
          </a:p>
        </p:txBody>
      </p:sp>
      <p:pic>
        <p:nvPicPr>
          <p:cNvPr id="7" name="Immagine 7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9731504" y="5960898"/>
            <a:ext cx="2377944" cy="915147"/>
          </a:xfrm>
          <a:prstGeom prst="rect">
            <a:avLst/>
          </a:prstGeom>
        </p:spPr>
      </p:pic>
      <p:pic>
        <p:nvPicPr>
          <p:cNvPr id="8" name="Immagine 8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>
            <a:off x="9731504" y="187842"/>
            <a:ext cx="2219214" cy="635456"/>
          </a:xfrm>
          <a:prstGeom prst="rect">
            <a:avLst/>
          </a:prstGeom>
        </p:spPr>
      </p:pic>
      <p:sp>
        <p:nvSpPr>
          <p:cNvPr id="9" name="CasellaDiTesto 9" hidden="0"/>
          <p:cNvSpPr>
            <a:spLocks noAdjustHandles="0" noChangeArrowheads="0"/>
          </p:cNvSpPr>
          <p:nvPr isPhoto="0" userDrawn="0"/>
        </p:nvSpPr>
        <p:spPr bwMode="auto">
          <a:xfrm>
            <a:off x="0" y="6181626"/>
            <a:ext cx="3541983" cy="369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latin typeface="Raleway"/>
                <a:ea typeface="Raleway"/>
                <a:cs typeface="Raleway"/>
              </a:rPr>
              <a:t>2017-1-DE03-KA201-035615</a:t>
            </a:r>
            <a:endParaRPr lang="it-IT">
              <a:latin typeface="Raleway"/>
              <a:ea typeface="Raleway"/>
              <a:cs typeface="Raleway"/>
            </a:endParaRPr>
          </a:p>
        </p:txBody>
      </p:sp>
      <p:pic>
        <p:nvPicPr>
          <p:cNvPr id="10" name="Picture 2" descr="https://lh5.googleusercontent.com/jfb6UrHx3djQz0YjC8dLEiV6Werxxh1eCaXh1__eD2-5T63nWBudlCvxlnP5UCLVsPB4iHRfFAFO-cNgs0h7n6y5FrXDcxT9opORJtCIjj3jt42EWKmoF40odlS9g1P_s5DbCQwqK74" hidden="0"/>
          <p:cNvPicPr>
            <a:picLocks noChangeAspect="1" noChangeArrowheads="1"/>
          </p:cNvPicPr>
          <p:nvPr isPhoto="0" userDrawn="0"/>
        </p:nvPicPr>
        <p:blipFill>
          <a:blip r:embed="rId4"/>
          <a:stretch/>
        </p:blipFill>
        <p:spPr bwMode="auto">
          <a:xfrm>
            <a:off x="0" y="0"/>
            <a:ext cx="2058159" cy="635456"/>
          </a:xfrm>
          <a:prstGeom prst="rect">
            <a:avLst/>
          </a:prstGeom>
          <a:noFill/>
        </p:spPr>
      </p:pic>
      <p:sp>
        <p:nvSpPr>
          <p:cNvPr id="11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 flipH="0" flipV="0">
            <a:off x="838198" y="1825624"/>
            <a:ext cx="6266841" cy="4351338"/>
          </a:xfrm>
        </p:spPr>
        <p:txBody>
          <a:bodyPr/>
          <a:lstStyle/>
          <a:p>
            <a:pPr>
              <a:defRPr/>
            </a:pPr>
            <a:r>
              <a:rPr lang="it-IT" sz="2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did you learn from your user test? </a:t>
            </a:r>
            <a:endParaRPr sz="2800"/>
          </a:p>
          <a:p>
            <a:pPr>
              <a:defRPr/>
            </a:pPr>
            <a:r>
              <a:rPr lang="it-IT" sz="2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this knowledge to make modifications. </a:t>
            </a:r>
            <a:endParaRPr sz="2800"/>
          </a:p>
          <a:p>
            <a:pPr>
              <a:defRPr/>
            </a:pPr>
            <a:r>
              <a:rPr lang="it-IT" sz="2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Retest your device to make sure the modifications were effective. </a:t>
            </a:r>
            <a:endParaRPr sz="2800"/>
          </a:p>
          <a:p>
            <a:pPr>
              <a:defRPr/>
            </a:pPr>
            <a:r>
              <a:rPr lang="it-IT" sz="2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Repeat!</a:t>
            </a:r>
            <a:endParaRPr sz="2800"/>
          </a:p>
        </p:txBody>
      </p:sp>
      <p:grpSp>
        <p:nvGrpSpPr>
          <p:cNvPr id="12" name="" hidden="0"/>
          <p:cNvGrpSpPr/>
          <p:nvPr isPhoto="0" userDrawn="0"/>
        </p:nvGrpSpPr>
        <p:grpSpPr bwMode="auto">
          <a:xfrm>
            <a:off x="7670084" y="1948992"/>
            <a:ext cx="3874574" cy="2100732"/>
            <a:chOff x="0" y="0"/>
            <a:chExt cx="3874574" cy="2100732"/>
          </a:xfrm>
        </p:grpSpPr>
        <p:sp>
          <p:nvSpPr>
            <p:cNvPr id="13" name="" hidden="0"/>
            <p:cNvSpPr/>
            <p:nvPr isPhoto="0" userDrawn="0"/>
          </p:nvSpPr>
          <p:spPr bwMode="auto">
            <a:xfrm flipH="0" flipV="0">
              <a:off x="1307667" y="0"/>
              <a:ext cx="936354" cy="457200"/>
            </a:xfrm>
            <a:prstGeom prst="rect">
              <a:avLst/>
            </a:prstGeom>
            <a:noFill/>
            <a:ln w="38099">
              <a:solidFill>
                <a:schemeClr val="accent1">
                  <a:lumMod val="50196"/>
                </a:schemeClr>
              </a:solidFill>
              <a:prstDash val="solid"/>
            </a:ln>
          </p:spPr>
          <p:txBody>
            <a:bodyPr vertOverflow="overflow" horzOverflow="clip" vert="horz" wrap="square" lIns="91440" tIns="45720" rIns="91440" bIns="45720" numCol="1" spcCol="0" rtlCol="0" fromWordArt="0" anchor="t" anchorCtr="0" forceAA="0" upright="0" compatLnSpc="0">
              <a:noAutofit/>
            </a:bodyPr>
            <a:p>
              <a:pPr algn="ctr">
                <a:defRPr/>
              </a:pPr>
              <a:r>
                <a:rPr sz="2400"/>
                <a:t>Build </a:t>
              </a:r>
              <a:endParaRPr/>
            </a:p>
          </p:txBody>
        </p:sp>
        <p:sp>
          <p:nvSpPr>
            <p:cNvPr id="14" name="" hidden="0"/>
            <p:cNvSpPr/>
            <p:nvPr isPhoto="0" userDrawn="0"/>
          </p:nvSpPr>
          <p:spPr bwMode="auto">
            <a:xfrm flipH="0" flipV="0">
              <a:off x="2308599" y="1643532"/>
              <a:ext cx="1565973" cy="457200"/>
            </a:xfrm>
            <a:prstGeom prst="rect">
              <a:avLst/>
            </a:prstGeom>
            <a:noFill/>
            <a:ln w="38099">
              <a:solidFill>
                <a:schemeClr val="accent1">
                  <a:lumMod val="50196"/>
                </a:schemeClr>
              </a:solidFill>
              <a:prstDash val="solid"/>
            </a:ln>
          </p:spPr>
          <p:txBody>
            <a:bodyPr vertOverflow="overflow" horzOverflow="clip" vert="horz" wrap="square" lIns="91440" tIns="45720" rIns="91440" bIns="45720" numCol="1" spcCol="0" rtlCol="0" fromWordArt="0" anchor="t" anchorCtr="0" forceAA="0" upright="0" compatLnSpc="0">
              <a:noAutofit/>
            </a:bodyPr>
            <a:p>
              <a:pPr algn="ctr">
                <a:defRPr/>
              </a:pPr>
              <a:r>
                <a:rPr sz="2400"/>
                <a:t>Meassure</a:t>
              </a:r>
              <a:endParaRPr/>
            </a:p>
          </p:txBody>
        </p:sp>
        <p:sp>
          <p:nvSpPr>
            <p:cNvPr id="15" name="" hidden="0"/>
            <p:cNvSpPr/>
            <p:nvPr isPhoto="0" userDrawn="0"/>
          </p:nvSpPr>
          <p:spPr bwMode="auto">
            <a:xfrm flipH="0" flipV="0">
              <a:off x="0" y="1643532"/>
              <a:ext cx="1130085" cy="457200"/>
            </a:xfrm>
            <a:prstGeom prst="rect">
              <a:avLst/>
            </a:prstGeom>
            <a:noFill/>
            <a:ln w="38099">
              <a:solidFill>
                <a:schemeClr val="accent1">
                  <a:lumMod val="50196"/>
                </a:schemeClr>
              </a:solidFill>
              <a:prstDash val="solid"/>
            </a:ln>
          </p:spPr>
          <p:txBody>
            <a:bodyPr vertOverflow="overflow" horzOverflow="clip" vert="horz" wrap="square" lIns="91440" tIns="45720" rIns="91440" bIns="45720" numCol="1" spcCol="0" rtlCol="0" fromWordArt="0" anchor="t" anchorCtr="0" forceAA="0" upright="0" compatLnSpc="0">
              <a:noAutofit/>
            </a:bodyPr>
            <a:p>
              <a:pPr algn="ctr">
                <a:defRPr/>
              </a:pPr>
              <a:r>
                <a:rPr sz="2400"/>
                <a:t>Learn</a:t>
              </a:r>
              <a:endParaRPr/>
            </a:p>
          </p:txBody>
        </p:sp>
        <p:cxnSp>
          <p:nvCxnSpPr>
            <p:cNvPr id="16" name="" hidden="0"/>
            <p:cNvCxnSpPr>
              <a:cxnSpLocks/>
              <a:stCxn id="13" idx="3"/>
              <a:endCxn id="14" idx="0"/>
            </p:cNvCxnSpPr>
            <p:nvPr isPhoto="0" userDrawn="0"/>
          </p:nvCxnSpPr>
          <p:spPr bwMode="auto">
            <a:xfrm rot="0" flipH="0" flipV="0">
              <a:off x="2244024" y="228600"/>
              <a:ext cx="847562" cy="1414932"/>
            </a:xfrm>
            <a:prstGeom prst="line">
              <a:avLst/>
            </a:prstGeom>
            <a:ln w="38099" cap="flat" cmpd="sng" algn="ctr">
              <a:solidFill>
                <a:schemeClr val="accent1">
                  <a:shade val="50000"/>
                </a:schemeClr>
              </a:solidFill>
              <a:prstDash val="solid"/>
              <a:miter/>
              <a:tailEnd type="arrow" len="med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" hidden="0"/>
            <p:cNvCxnSpPr>
              <a:cxnSpLocks/>
              <a:stCxn id="14" idx="1"/>
              <a:endCxn id="15" idx="3"/>
            </p:cNvCxnSpPr>
            <p:nvPr isPhoto="0" userDrawn="0"/>
          </p:nvCxnSpPr>
          <p:spPr bwMode="auto">
            <a:xfrm rot="10799990" flipH="0" flipV="0">
              <a:off x="1130085" y="1868958"/>
              <a:ext cx="1178514" cy="6349"/>
            </a:xfrm>
            <a:prstGeom prst="line">
              <a:avLst/>
            </a:prstGeom>
            <a:ln w="38099" cap="flat" cmpd="sng" algn="ctr">
              <a:solidFill>
                <a:schemeClr val="accent1">
                  <a:shade val="50000"/>
                </a:schemeClr>
              </a:solidFill>
              <a:prstDash val="solid"/>
              <a:miter/>
              <a:tailEnd type="arrow" len="med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" hidden="0"/>
            <p:cNvCxnSpPr>
              <a:cxnSpLocks/>
              <a:stCxn id="15" idx="0"/>
              <a:endCxn id="13" idx="1"/>
            </p:cNvCxnSpPr>
            <p:nvPr isPhoto="0" userDrawn="0"/>
          </p:nvCxnSpPr>
          <p:spPr bwMode="auto">
            <a:xfrm rot="16199969" flipH="0" flipV="0">
              <a:off x="228888" y="564752"/>
              <a:ext cx="1414932" cy="742624"/>
            </a:xfrm>
            <a:prstGeom prst="line">
              <a:avLst/>
            </a:prstGeom>
            <a:ln w="38099" cap="flat" cmpd="sng" algn="ctr">
              <a:solidFill>
                <a:schemeClr val="accent1">
                  <a:shade val="50000"/>
                </a:schemeClr>
              </a:solidFill>
              <a:prstDash val="solid"/>
              <a:miter/>
              <a:tailEnd type="arrow" len="med"/>
            </a:ln>
          </p:spPr>
          <p:style>
            <a:lnRef idx="1">
              <a:schemeClr val="accent1">
                <a:shade val="50000"/>
              </a:schemeClr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Model_presentation_w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ONLYOFFICE/2.4.526.0</Application>
  <PresentationFormat>On-screen Show (4:3)</PresentationFormat>
  <Paragraphs>0</Paragraphs>
  <Slides>8</Slides>
  <Notes>8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0</LinksUpToDate>
  <SharedDoc>0</SharedDoc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/>
  <cp:lastModifiedBy/>
</cp:coreProperties>
</file>