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53" r:id="rId3"/>
  </p:sldMasterIdLst>
  <p:notesMasterIdLst>
    <p:notesMasterId r:id="rId31"/>
  </p:notesMasterIdLst>
  <p:handoutMasterIdLst>
    <p:handoutMasterId r:id="rId32"/>
  </p:handoutMasterIdLst>
  <p:sldIdLst>
    <p:sldId id="256" r:id="rId4"/>
    <p:sldId id="261" r:id="rId5"/>
    <p:sldId id="264" r:id="rId6"/>
    <p:sldId id="326" r:id="rId7"/>
    <p:sldId id="327" r:id="rId8"/>
    <p:sldId id="328" r:id="rId9"/>
    <p:sldId id="329" r:id="rId10"/>
    <p:sldId id="323" r:id="rId11"/>
    <p:sldId id="324" r:id="rId12"/>
    <p:sldId id="302" r:id="rId13"/>
    <p:sldId id="307" r:id="rId14"/>
    <p:sldId id="308" r:id="rId15"/>
    <p:sldId id="265" r:id="rId16"/>
    <p:sldId id="309" r:id="rId17"/>
    <p:sldId id="310" r:id="rId18"/>
    <p:sldId id="311" r:id="rId19"/>
    <p:sldId id="312" r:id="rId20"/>
    <p:sldId id="313" r:id="rId21"/>
    <p:sldId id="314" r:id="rId22"/>
    <p:sldId id="315" r:id="rId23"/>
    <p:sldId id="316" r:id="rId24"/>
    <p:sldId id="318" r:id="rId25"/>
    <p:sldId id="319" r:id="rId26"/>
    <p:sldId id="320" r:id="rId27"/>
    <p:sldId id="322" r:id="rId28"/>
    <p:sldId id="278" r:id="rId29"/>
    <p:sldId id="272" r:id="rId30"/>
  </p:sldIdLst>
  <p:sldSz cx="9144000" cy="5143500" type="screen16x9"/>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D2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8" d="100"/>
          <a:sy n="78" d="100"/>
        </p:scale>
        <p:origin x="168" y="52"/>
      </p:cViewPr>
      <p:guideLst>
        <p:guide orient="horz" pos="1801"/>
        <p:guide pos="2880"/>
      </p:guideLst>
    </p:cSldViewPr>
  </p:slideViewPr>
  <p:notesTextViewPr>
    <p:cViewPr>
      <p:scale>
        <a:sx n="1" d="1"/>
        <a:sy n="1" d="1"/>
      </p:scale>
      <p:origin x="0" y="0"/>
    </p:cViewPr>
  </p:notesTextViewPr>
  <p:notesViewPr>
    <p:cSldViewPr showGuides="1">
      <p:cViewPr varScale="1">
        <p:scale>
          <a:sx n="83" d="100"/>
          <a:sy n="83" d="100"/>
        </p:scale>
        <p:origin x="4740"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8FEF09C3-5432-4DA0-9890-3050357C5E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a:extLst>
              <a:ext uri="{FF2B5EF4-FFF2-40B4-BE49-F238E27FC236}">
                <a16:creationId xmlns:a16="http://schemas.microsoft.com/office/drawing/2014/main" id="{9227E202-B8C5-4411-9AB9-001230F3662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CC0FA2-A713-4856-8F75-7FAFAF357361}" type="datetimeFigureOut">
              <a:rPr lang="ko-KR" altLang="en-US" smtClean="0"/>
              <a:pPr/>
              <a:t>2019-11-04</a:t>
            </a:fld>
            <a:endParaRPr lang="ko-KR" altLang="en-US"/>
          </a:p>
        </p:txBody>
      </p:sp>
      <p:sp>
        <p:nvSpPr>
          <p:cNvPr id="4" name="바닥글 개체 틀 3">
            <a:extLst>
              <a:ext uri="{FF2B5EF4-FFF2-40B4-BE49-F238E27FC236}">
                <a16:creationId xmlns:a16="http://schemas.microsoft.com/office/drawing/2014/main" id="{A05FDCCD-9920-4087-A8EF-840D6BF9675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1B30773E-42C5-4B13-84D2-DE05FB0C34D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4A52E6A-8C14-4F5B-B0CB-3A4FCBC8D1E8}" type="slidenum">
              <a:rPr lang="ko-KR" altLang="en-US" smtClean="0"/>
              <a:pPr/>
              <a:t>‹#›</a:t>
            </a:fld>
            <a:endParaRPr lang="ko-KR" altLang="en-US"/>
          </a:p>
        </p:txBody>
      </p:sp>
    </p:spTree>
    <p:extLst>
      <p:ext uri="{BB962C8B-B14F-4D97-AF65-F5344CB8AC3E}">
        <p14:creationId xmlns:p14="http://schemas.microsoft.com/office/powerpoint/2010/main" val="16177957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8866FF-EA9A-44BA-8DB2-FB8E70490571}" type="datetimeFigureOut">
              <a:rPr lang="ko-KR" altLang="en-US" smtClean="0"/>
              <a:pPr/>
              <a:t>2019-11-04</a:t>
            </a:fld>
            <a:endParaRPr lang="ko-KR" alt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789A33-A361-4541-B6A7-456994CC0C02}" type="slidenum">
              <a:rPr lang="ko-KR" altLang="en-US" smtClean="0"/>
              <a:pPr/>
              <a:t>‹#›</a:t>
            </a:fld>
            <a:endParaRPr lang="ko-KR" altLang="en-US"/>
          </a:p>
        </p:txBody>
      </p:sp>
    </p:spTree>
    <p:extLst>
      <p:ext uri="{BB962C8B-B14F-4D97-AF65-F5344CB8AC3E}">
        <p14:creationId xmlns:p14="http://schemas.microsoft.com/office/powerpoint/2010/main" val="3824564471"/>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a:t>1. </a:t>
            </a:r>
            <a:r>
              <a:rPr lang="en-US" sz="1200" b="1" kern="1200" dirty="0">
                <a:solidFill>
                  <a:schemeClr val="tx1"/>
                </a:solidFill>
                <a:latin typeface="+mn-lt"/>
                <a:ea typeface="+mn-ea"/>
                <a:cs typeface="+mn-cs"/>
              </a:rPr>
              <a:t>Fit Tolerances for Interlocking Parts</a:t>
            </a:r>
            <a:endParaRPr lang="el-GR" sz="1200" kern="1200" dirty="0">
              <a:solidFill>
                <a:schemeClr val="tx1"/>
              </a:solidFill>
              <a:latin typeface="+mn-lt"/>
              <a:ea typeface="+mn-ea"/>
              <a:cs typeface="+mn-cs"/>
            </a:endParaRPr>
          </a:p>
          <a:p>
            <a:r>
              <a:rPr lang="en-US" sz="1200" kern="1200" dirty="0">
                <a:solidFill>
                  <a:schemeClr val="tx1"/>
                </a:solidFill>
                <a:latin typeface="+mn-lt"/>
                <a:ea typeface="+mn-ea"/>
                <a:cs typeface="+mn-cs"/>
              </a:rPr>
              <a:t>For objects with multiple interlocking parts, design in your fit tolerance. Getting tolerances correct can be difficult. </a:t>
            </a:r>
            <a:r>
              <a:rPr lang="en-US" sz="1200" kern="1200" dirty="0" err="1">
                <a:solidFill>
                  <a:schemeClr val="tx1"/>
                </a:solidFill>
                <a:latin typeface="+mn-lt"/>
                <a:ea typeface="+mn-ea"/>
                <a:cs typeface="+mn-cs"/>
              </a:rPr>
              <a:t>Kacie’s</a:t>
            </a:r>
            <a:r>
              <a:rPr lang="en-US" sz="1200" kern="1200" dirty="0">
                <a:solidFill>
                  <a:schemeClr val="tx1"/>
                </a:solidFill>
                <a:latin typeface="+mn-lt"/>
                <a:ea typeface="+mn-ea"/>
                <a:cs typeface="+mn-cs"/>
              </a:rPr>
              <a:t> tips for creating correct tolerances:  use a 0.2mm offset for tight fit (press fit parts, connecters) and use a 0.4mm offset for lose fit (hinges, box lids). You will have to test it yourself with your particular model to determine what is the right tolerance for the thing you are creating.</a:t>
            </a:r>
            <a:endParaRPr lang="el-GR" sz="1200" kern="1200" dirty="0">
              <a:solidFill>
                <a:schemeClr val="tx1"/>
              </a:solidFill>
              <a:latin typeface="+mn-lt"/>
              <a:ea typeface="+mn-ea"/>
              <a:cs typeface="+mn-cs"/>
            </a:endParaRPr>
          </a:p>
          <a:p>
            <a:endParaRPr lang="en-US" dirty="0"/>
          </a:p>
          <a:p>
            <a:r>
              <a:rPr lang="en-US" dirty="0"/>
              <a:t>2. </a:t>
            </a:r>
            <a:endParaRPr lang="el-GR" dirty="0"/>
          </a:p>
        </p:txBody>
      </p:sp>
      <p:sp>
        <p:nvSpPr>
          <p:cNvPr id="4" name="3 - Θέση αριθμού διαφάνειας"/>
          <p:cNvSpPr>
            <a:spLocks noGrp="1"/>
          </p:cNvSpPr>
          <p:nvPr>
            <p:ph type="sldNum" sz="quarter" idx="10"/>
          </p:nvPr>
        </p:nvSpPr>
        <p:spPr/>
        <p:txBody>
          <a:bodyPr/>
          <a:lstStyle/>
          <a:p>
            <a:fld id="{22789A33-A361-4541-B6A7-456994CC0C02}" type="slidenum">
              <a:rPr lang="ko-KR" altLang="en-US" smtClean="0"/>
              <a:pPr/>
              <a:t>13</a:t>
            </a:fld>
            <a:endParaRPr lang="ko-KR"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2649293" y="1563638"/>
            <a:ext cx="3845416" cy="1080121"/>
          </a:xfrm>
          <a:prstGeom prst="rect">
            <a:avLst/>
          </a:prstGeom>
        </p:spPr>
        <p:txBody>
          <a:bodyPr anchor="ctr"/>
          <a:lstStyle>
            <a:lvl1pPr marL="0" indent="0" algn="ctr">
              <a:lnSpc>
                <a:spcPct val="100000"/>
              </a:lnSpc>
              <a:buNone/>
              <a:defRPr sz="3600" b="1" baseline="0">
                <a:solidFill>
                  <a:schemeClr val="tx1">
                    <a:lumMod val="75000"/>
                    <a:lumOff val="25000"/>
                  </a:schemeClr>
                </a:solidFill>
                <a:latin typeface="+mj-lt"/>
                <a:cs typeface="Arial" pitchFamily="34" charset="0"/>
              </a:defRPr>
            </a:lvl1pPr>
          </a:lstStyle>
          <a:p>
            <a:pPr lvl="0"/>
            <a:r>
              <a:rPr lang="en-US" altLang="ko-KR" dirty="0">
                <a:ea typeface="맑은 고딕" pitchFamily="50" charset="-127"/>
              </a:rPr>
              <a:t>FREE PPT TEMPLATES</a:t>
            </a:r>
            <a:endParaRPr lang="en-US" altLang="ko-KR" dirty="0"/>
          </a:p>
        </p:txBody>
      </p:sp>
      <p:sp>
        <p:nvSpPr>
          <p:cNvPr id="11" name="Text Placeholder 9"/>
          <p:cNvSpPr>
            <a:spLocks noGrp="1"/>
          </p:cNvSpPr>
          <p:nvPr>
            <p:ph type="body" sz="quarter" idx="11" hasCustomPrompt="1"/>
          </p:nvPr>
        </p:nvSpPr>
        <p:spPr>
          <a:xfrm>
            <a:off x="2649145" y="2634232"/>
            <a:ext cx="3845416" cy="799934"/>
          </a:xfrm>
          <a:prstGeom prst="rect">
            <a:avLst/>
          </a:prstGeom>
        </p:spPr>
        <p:txBody>
          <a:bodyPr anchor="ctr"/>
          <a:lstStyle>
            <a:lvl1pPr marL="0" indent="0" algn="ctr">
              <a:lnSpc>
                <a:spcPct val="100000"/>
              </a:lnSpc>
              <a:buNone/>
              <a:defRPr sz="1400" b="1" baseline="0">
                <a:solidFill>
                  <a:schemeClr val="tx1">
                    <a:lumMod val="75000"/>
                    <a:lumOff val="25000"/>
                  </a:schemeClr>
                </a:solidFill>
                <a:latin typeface="+mn-lt"/>
                <a:cs typeface="Arial" pitchFamily="34" charset="0"/>
              </a:defRPr>
            </a:lvl1pPr>
          </a:lstStyle>
          <a:p>
            <a:pPr lvl="0"/>
            <a:r>
              <a:rPr lang="en-US" altLang="ko-KR" dirty="0"/>
              <a:t>INSTERT THE TITLE</a:t>
            </a:r>
          </a:p>
          <a:p>
            <a:pPr lvl="0"/>
            <a:r>
              <a:rPr lang="en-US" altLang="ko-KR" dirty="0"/>
              <a:t>OF YOUR </a:t>
            </a:r>
          </a:p>
          <a:p>
            <a:pPr lvl="0"/>
            <a:r>
              <a:rPr lang="en-US" altLang="ko-KR" dirty="0"/>
              <a:t>PRESENTATION HERE</a:t>
            </a:r>
            <a:endParaRPr lang="ko-KR" altLang="en-US" dirty="0"/>
          </a:p>
        </p:txBody>
      </p:sp>
      <p:grpSp>
        <p:nvGrpSpPr>
          <p:cNvPr id="4" name="Group 3"/>
          <p:cNvGrpSpPr/>
          <p:nvPr userDrawn="1"/>
        </p:nvGrpSpPr>
        <p:grpSpPr>
          <a:xfrm>
            <a:off x="1944300" y="0"/>
            <a:ext cx="5255402" cy="5143500"/>
            <a:chOff x="1619672" y="548680"/>
            <a:chExt cx="5904656" cy="5778928"/>
          </a:xfrm>
        </p:grpSpPr>
        <p:sp>
          <p:nvSpPr>
            <p:cNvPr id="5" name="Oval 4"/>
            <p:cNvSpPr/>
            <p:nvPr userDrawn="1"/>
          </p:nvSpPr>
          <p:spPr>
            <a:xfrm>
              <a:off x="2411760" y="1268760"/>
              <a:ext cx="4320480" cy="4320480"/>
            </a:xfrm>
            <a:prstGeom prst="ellipse">
              <a:avLst/>
            </a:prstGeom>
            <a:noFill/>
            <a:ln w="19050">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sp>
          <p:nvSpPr>
            <p:cNvPr id="6" name="Oval 5"/>
            <p:cNvSpPr/>
            <p:nvPr userDrawn="1"/>
          </p:nvSpPr>
          <p:spPr>
            <a:xfrm>
              <a:off x="2483768" y="1340768"/>
              <a:ext cx="4176464" cy="4176464"/>
            </a:xfrm>
            <a:prstGeom prst="ellipse">
              <a:avLst/>
            </a:prstGeom>
            <a:noFill/>
            <a:ln w="19050">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cxnSp>
          <p:nvCxnSpPr>
            <p:cNvPr id="7" name="Straight Connector 6"/>
            <p:cNvCxnSpPr/>
            <p:nvPr userDrawn="1"/>
          </p:nvCxnSpPr>
          <p:spPr>
            <a:xfrm>
              <a:off x="4572000" y="548680"/>
              <a:ext cx="0" cy="72008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572000" y="5607528"/>
              <a:ext cx="0" cy="72008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732240" y="3429000"/>
              <a:ext cx="792088" cy="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619672" y="3429000"/>
              <a:ext cx="792088" cy="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flipV="1">
              <a:off x="6156176" y="2378312"/>
              <a:ext cx="792088" cy="330608"/>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V="1">
              <a:off x="5431496" y="1124744"/>
              <a:ext cx="432048" cy="792088"/>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3094136" y="1131624"/>
              <a:ext cx="613768" cy="785208"/>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2195736" y="2090992"/>
              <a:ext cx="898400" cy="49224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3180984" y="4941168"/>
              <a:ext cx="526920" cy="576064"/>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V="1">
              <a:off x="2456304" y="4329100"/>
              <a:ext cx="637832" cy="396044"/>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5979584" y="4142812"/>
              <a:ext cx="968680" cy="510324"/>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5431496" y="4875464"/>
              <a:ext cx="490068" cy="732064"/>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62736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s and Contents Layout">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533116" y="843558"/>
            <a:ext cx="8077768" cy="2160240"/>
          </a:xfrm>
          <a:prstGeom prst="rect">
            <a:avLst/>
          </a:prstGeom>
          <a:solidFill>
            <a:schemeClr val="bg1">
              <a:lumMod val="95000"/>
            </a:schemeClr>
          </a:solidFill>
          <a:ln w="38100">
            <a:noFill/>
          </a:ln>
        </p:spPr>
        <p:txBody>
          <a:bodyPr anchor="ctr"/>
          <a:lstStyle>
            <a:lvl1pPr marL="0" indent="0" algn="ctr">
              <a:buNone/>
              <a:defRPr sz="14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5" name="Picture Placeholder 2"/>
          <p:cNvSpPr>
            <a:spLocks noGrp="1"/>
          </p:cNvSpPr>
          <p:nvPr>
            <p:ph type="pic" idx="13" hasCustomPrompt="1"/>
          </p:nvPr>
        </p:nvSpPr>
        <p:spPr>
          <a:xfrm>
            <a:off x="4031416" y="2475359"/>
            <a:ext cx="1062118" cy="1062118"/>
          </a:xfrm>
          <a:prstGeom prst="ellipse">
            <a:avLst/>
          </a:prstGeom>
          <a:solidFill>
            <a:schemeClr val="bg1">
              <a:lumMod val="95000"/>
            </a:schemeClr>
          </a:solidFill>
          <a:ln w="38100">
            <a:solidFill>
              <a:schemeClr val="accent1"/>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Text Placeholder 9"/>
          <p:cNvSpPr>
            <a:spLocks noGrp="1"/>
          </p:cNvSpPr>
          <p:nvPr>
            <p:ph type="body" sz="quarter" idx="10" hasCustomPrompt="1"/>
          </p:nvPr>
        </p:nvSpPr>
        <p:spPr>
          <a:xfrm>
            <a:off x="0" y="18062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615967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Images and Contents Layout">
    <p:spTree>
      <p:nvGrpSpPr>
        <p:cNvPr id="1" name=""/>
        <p:cNvGrpSpPr/>
        <p:nvPr/>
      </p:nvGrpSpPr>
      <p:grpSpPr>
        <a:xfrm>
          <a:off x="0" y="0"/>
          <a:ext cx="0" cy="0"/>
          <a:chOff x="0" y="0"/>
          <a:chExt cx="0" cy="0"/>
        </a:xfrm>
      </p:grpSpPr>
      <p:sp>
        <p:nvSpPr>
          <p:cNvPr id="3" name="Rectangle 2"/>
          <p:cNvSpPr/>
          <p:nvPr userDrawn="1"/>
        </p:nvSpPr>
        <p:spPr>
          <a:xfrm>
            <a:off x="6012160" y="0"/>
            <a:ext cx="313184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Picture Placeholder 2"/>
          <p:cNvSpPr>
            <a:spLocks noGrp="1"/>
          </p:cNvSpPr>
          <p:nvPr>
            <p:ph type="pic" idx="1" hasCustomPrompt="1"/>
          </p:nvPr>
        </p:nvSpPr>
        <p:spPr>
          <a:xfrm>
            <a:off x="3131840" y="0"/>
            <a:ext cx="2880320" cy="51435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233221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Images and Contents Layout">
    <p:spTree>
      <p:nvGrpSpPr>
        <p:cNvPr id="1" name=""/>
        <p:cNvGrpSpPr/>
        <p:nvPr/>
      </p:nvGrpSpPr>
      <p:grpSpPr>
        <a:xfrm>
          <a:off x="0" y="0"/>
          <a:ext cx="0" cy="0"/>
          <a:chOff x="0" y="0"/>
          <a:chExt cx="0" cy="0"/>
        </a:xfrm>
      </p:grpSpPr>
      <p:sp>
        <p:nvSpPr>
          <p:cNvPr id="2" name="Rectangle 1"/>
          <p:cNvSpPr/>
          <p:nvPr userDrawn="1"/>
        </p:nvSpPr>
        <p:spPr>
          <a:xfrm>
            <a:off x="8244000" y="0"/>
            <a:ext cx="900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 name="Picture Placeholder 2"/>
          <p:cNvSpPr>
            <a:spLocks noGrp="1"/>
          </p:cNvSpPr>
          <p:nvPr>
            <p:ph type="pic" idx="12" hasCustomPrompt="1"/>
          </p:nvPr>
        </p:nvSpPr>
        <p:spPr>
          <a:xfrm>
            <a:off x="5811908" y="0"/>
            <a:ext cx="2448000" cy="51435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4" name="Picture Placeholder 2"/>
          <p:cNvSpPr>
            <a:spLocks noGrp="1"/>
          </p:cNvSpPr>
          <p:nvPr>
            <p:ph type="pic" idx="13" hasCustomPrompt="1"/>
          </p:nvPr>
        </p:nvSpPr>
        <p:spPr>
          <a:xfrm>
            <a:off x="2477595" y="0"/>
            <a:ext cx="2448000" cy="51435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5" name="Rectangle 4"/>
          <p:cNvSpPr/>
          <p:nvPr userDrawn="1"/>
        </p:nvSpPr>
        <p:spPr>
          <a:xfrm>
            <a:off x="4916268" y="0"/>
            <a:ext cx="900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Tree>
    <p:extLst>
      <p:ext uri="{BB962C8B-B14F-4D97-AF65-F5344CB8AC3E}">
        <p14:creationId xmlns:p14="http://schemas.microsoft.com/office/powerpoint/2010/main" val="32317301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Images and Contents Layout">
    <p:spTree>
      <p:nvGrpSpPr>
        <p:cNvPr id="1" name=""/>
        <p:cNvGrpSpPr/>
        <p:nvPr/>
      </p:nvGrpSpPr>
      <p:grpSpPr>
        <a:xfrm>
          <a:off x="0" y="0"/>
          <a:ext cx="0" cy="0"/>
          <a:chOff x="0" y="0"/>
          <a:chExt cx="0" cy="0"/>
        </a:xfrm>
      </p:grpSpPr>
      <p:sp>
        <p:nvSpPr>
          <p:cNvPr id="2" name="Picture Placeholder 2"/>
          <p:cNvSpPr>
            <a:spLocks noGrp="1"/>
          </p:cNvSpPr>
          <p:nvPr>
            <p:ph type="pic" idx="13" hasCustomPrompt="1"/>
          </p:nvPr>
        </p:nvSpPr>
        <p:spPr>
          <a:xfrm>
            <a:off x="429444" y="915566"/>
            <a:ext cx="4104456" cy="187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Picture Placeholder 2"/>
          <p:cNvSpPr>
            <a:spLocks noGrp="1"/>
          </p:cNvSpPr>
          <p:nvPr>
            <p:ph type="pic" idx="15" hasCustomPrompt="1"/>
          </p:nvPr>
        </p:nvSpPr>
        <p:spPr>
          <a:xfrm>
            <a:off x="4644008" y="915566"/>
            <a:ext cx="4104456" cy="187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4" name="Picture Placeholder 2"/>
          <p:cNvSpPr>
            <a:spLocks noGrp="1"/>
          </p:cNvSpPr>
          <p:nvPr>
            <p:ph type="pic" idx="16" hasCustomPrompt="1"/>
          </p:nvPr>
        </p:nvSpPr>
        <p:spPr>
          <a:xfrm>
            <a:off x="429444" y="2912740"/>
            <a:ext cx="4104456" cy="187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Text Placeholder 9"/>
          <p:cNvSpPr>
            <a:spLocks noGrp="1"/>
          </p:cNvSpPr>
          <p:nvPr>
            <p:ph type="body" sz="quarter" idx="10" hasCustomPrompt="1"/>
          </p:nvPr>
        </p:nvSpPr>
        <p:spPr>
          <a:xfrm>
            <a:off x="0" y="180628"/>
            <a:ext cx="9144000" cy="576064"/>
          </a:xfrm>
          <a:prstGeom prst="rect">
            <a:avLst/>
          </a:prstGeom>
        </p:spPr>
        <p:txBody>
          <a:bodyPr anchor="ctr"/>
          <a:lstStyle>
            <a:lvl1pPr marL="0" indent="0" algn="ctr">
              <a:buNone/>
              <a:defRPr sz="3600" b="0" baseline="0">
                <a:latin typeface="+mj-lt"/>
                <a:cs typeface="Arial" pitchFamily="34" charset="0"/>
              </a:defRPr>
            </a:lvl1pPr>
          </a:lstStyle>
          <a:p>
            <a:pPr lvl="0"/>
            <a:r>
              <a:rPr lang="en-US" altLang="ko-KR" dirty="0"/>
              <a:t>BASIC LAYOUT</a:t>
            </a:r>
          </a:p>
        </p:txBody>
      </p:sp>
      <p:sp>
        <p:nvSpPr>
          <p:cNvPr id="9" name="Rectangle 8"/>
          <p:cNvSpPr/>
          <p:nvPr userDrawn="1"/>
        </p:nvSpPr>
        <p:spPr>
          <a:xfrm>
            <a:off x="4644464" y="2912740"/>
            <a:ext cx="4104000" cy="18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Tree>
    <p:extLst>
      <p:ext uri="{BB962C8B-B14F-4D97-AF65-F5344CB8AC3E}">
        <p14:creationId xmlns:p14="http://schemas.microsoft.com/office/powerpoint/2010/main" val="855765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Images and Contents Layout">
    <p:spTree>
      <p:nvGrpSpPr>
        <p:cNvPr id="1" name=""/>
        <p:cNvGrpSpPr/>
        <p:nvPr/>
      </p:nvGrpSpPr>
      <p:grpSpPr>
        <a:xfrm>
          <a:off x="0" y="0"/>
          <a:ext cx="0" cy="0"/>
          <a:chOff x="0" y="0"/>
          <a:chExt cx="0" cy="0"/>
        </a:xfrm>
      </p:grpSpPr>
      <p:sp>
        <p:nvSpPr>
          <p:cNvPr id="2" name="Rectangle 1"/>
          <p:cNvSpPr/>
          <p:nvPr userDrawn="1"/>
        </p:nvSpPr>
        <p:spPr>
          <a:xfrm>
            <a:off x="4583048" y="0"/>
            <a:ext cx="2286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Picture Placeholder 2"/>
          <p:cNvSpPr>
            <a:spLocks noGrp="1"/>
          </p:cNvSpPr>
          <p:nvPr>
            <p:ph type="pic" idx="10" hasCustomPrompt="1"/>
          </p:nvPr>
        </p:nvSpPr>
        <p:spPr>
          <a:xfrm>
            <a:off x="6858000" y="698778"/>
            <a:ext cx="2286000" cy="187220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4" name="Picture Placeholder 2"/>
          <p:cNvSpPr>
            <a:spLocks noGrp="1"/>
          </p:cNvSpPr>
          <p:nvPr>
            <p:ph type="pic" idx="11" hasCustomPrompt="1"/>
          </p:nvPr>
        </p:nvSpPr>
        <p:spPr>
          <a:xfrm>
            <a:off x="4583048" y="2578606"/>
            <a:ext cx="2286000" cy="187220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Picture Placeholder 2"/>
          <p:cNvSpPr>
            <a:spLocks noGrp="1"/>
          </p:cNvSpPr>
          <p:nvPr>
            <p:ph type="pic" idx="12" hasCustomPrompt="1"/>
          </p:nvPr>
        </p:nvSpPr>
        <p:spPr>
          <a:xfrm>
            <a:off x="2298953" y="699542"/>
            <a:ext cx="2286000" cy="187220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3" hasCustomPrompt="1"/>
          </p:nvPr>
        </p:nvSpPr>
        <p:spPr>
          <a:xfrm>
            <a:off x="0" y="2579370"/>
            <a:ext cx="2286000" cy="187220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981159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Images and Contents Layout">
    <p:spTree>
      <p:nvGrpSpPr>
        <p:cNvPr id="1" name=""/>
        <p:cNvGrpSpPr/>
        <p:nvPr/>
      </p:nvGrpSpPr>
      <p:grpSpPr>
        <a:xfrm>
          <a:off x="0" y="0"/>
          <a:ext cx="0" cy="0"/>
          <a:chOff x="0" y="0"/>
          <a:chExt cx="0" cy="0"/>
        </a:xfrm>
      </p:grpSpPr>
      <p:sp>
        <p:nvSpPr>
          <p:cNvPr id="2" name="Picture Placeholder 2"/>
          <p:cNvSpPr>
            <a:spLocks noGrp="1"/>
          </p:cNvSpPr>
          <p:nvPr>
            <p:ph type="pic" idx="13" hasCustomPrompt="1"/>
          </p:nvPr>
        </p:nvSpPr>
        <p:spPr>
          <a:xfrm>
            <a:off x="323528" y="248444"/>
            <a:ext cx="3294112" cy="151216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Picture Placeholder 2"/>
          <p:cNvSpPr>
            <a:spLocks noGrp="1"/>
          </p:cNvSpPr>
          <p:nvPr>
            <p:ph type="pic" idx="14" hasCustomPrompt="1"/>
          </p:nvPr>
        </p:nvSpPr>
        <p:spPr>
          <a:xfrm>
            <a:off x="3671560" y="1832620"/>
            <a:ext cx="1512000" cy="151216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4" name="Picture Placeholder 2"/>
          <p:cNvSpPr>
            <a:spLocks noGrp="1"/>
          </p:cNvSpPr>
          <p:nvPr>
            <p:ph type="pic" idx="15" hasCustomPrompt="1"/>
          </p:nvPr>
        </p:nvSpPr>
        <p:spPr>
          <a:xfrm>
            <a:off x="2105640" y="3416796"/>
            <a:ext cx="3077920" cy="151216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Picture Placeholder 2"/>
          <p:cNvSpPr>
            <a:spLocks noGrp="1"/>
          </p:cNvSpPr>
          <p:nvPr>
            <p:ph type="pic" idx="16" hasCustomPrompt="1"/>
          </p:nvPr>
        </p:nvSpPr>
        <p:spPr>
          <a:xfrm>
            <a:off x="323528" y="1832620"/>
            <a:ext cx="1728192" cy="309634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7" hasCustomPrompt="1"/>
          </p:nvPr>
        </p:nvSpPr>
        <p:spPr>
          <a:xfrm>
            <a:off x="2105640" y="1832049"/>
            <a:ext cx="1512000" cy="151216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8" hasCustomPrompt="1"/>
          </p:nvPr>
        </p:nvSpPr>
        <p:spPr>
          <a:xfrm>
            <a:off x="3671560" y="248444"/>
            <a:ext cx="1512000" cy="151216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483147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Basic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467544" y="195486"/>
            <a:ext cx="8424936" cy="576064"/>
          </a:xfrm>
          <a:prstGeom prst="rect">
            <a:avLst/>
          </a:prstGeom>
        </p:spPr>
        <p:txBody>
          <a:bodyPr anchor="ctr"/>
          <a:lstStyle>
            <a:lvl1pPr marL="0" indent="0" algn="l">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467544" y="771550"/>
            <a:ext cx="8424936" cy="288032"/>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pic>
        <p:nvPicPr>
          <p:cNvPr id="4" name="Picture 2" descr="D:\Fullppt\005-PNG이미지\노트북.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635896" y="1019175"/>
            <a:ext cx="6011911" cy="3057758"/>
          </a:xfrm>
          <a:prstGeom prst="rect">
            <a:avLst/>
          </a:prstGeom>
          <a:noFill/>
          <a:extLst>
            <a:ext uri="{909E8E84-426E-40DD-AFC4-6F175D3DCCD1}">
              <a14:hiddenFill xmlns:a14="http://schemas.microsoft.com/office/drawing/2010/main">
                <a:solidFill>
                  <a:srgbClr val="FFFFFF"/>
                </a:solidFill>
              </a14:hiddenFill>
            </a:ext>
          </a:extLst>
        </p:spPr>
      </p:pic>
      <p:sp>
        <p:nvSpPr>
          <p:cNvPr id="5" name="Picture Placeholder 2"/>
          <p:cNvSpPr>
            <a:spLocks noGrp="1"/>
          </p:cNvSpPr>
          <p:nvPr>
            <p:ph type="pic" idx="1" hasCustomPrompt="1"/>
          </p:nvPr>
        </p:nvSpPr>
        <p:spPr>
          <a:xfrm>
            <a:off x="5283453" y="1415430"/>
            <a:ext cx="2834003" cy="211421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497966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Images and Contents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Picture 3" descr="D:\Fullppt\005-PNG이미지\모니터.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648247" y="1275606"/>
            <a:ext cx="2526010" cy="25186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Fullppt\005-PNG이미지\모니터.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888607" y="1275606"/>
            <a:ext cx="2526010" cy="2518619"/>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2"/>
          <p:cNvSpPr>
            <a:spLocks noGrp="1"/>
          </p:cNvSpPr>
          <p:nvPr>
            <p:ph type="pic" idx="1" hasCustomPrompt="1"/>
          </p:nvPr>
        </p:nvSpPr>
        <p:spPr>
          <a:xfrm>
            <a:off x="1748616" y="1374406"/>
            <a:ext cx="2319328" cy="1584833"/>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Picture Placeholder 2"/>
          <p:cNvSpPr>
            <a:spLocks noGrp="1"/>
          </p:cNvSpPr>
          <p:nvPr>
            <p:ph type="pic" idx="12" hasCustomPrompt="1"/>
          </p:nvPr>
        </p:nvSpPr>
        <p:spPr>
          <a:xfrm>
            <a:off x="4986924" y="1374406"/>
            <a:ext cx="2319328" cy="1584833"/>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Text Placeholder 9"/>
          <p:cNvSpPr>
            <a:spLocks noGrp="1"/>
          </p:cNvSpPr>
          <p:nvPr>
            <p:ph type="body" sz="quarter" idx="10" hasCustomPrompt="1"/>
          </p:nvPr>
        </p:nvSpPr>
        <p:spPr>
          <a:xfrm>
            <a:off x="467544" y="195486"/>
            <a:ext cx="8424936" cy="576064"/>
          </a:xfrm>
          <a:prstGeom prst="rect">
            <a:avLst/>
          </a:prstGeom>
        </p:spPr>
        <p:txBody>
          <a:bodyPr anchor="ctr"/>
          <a:lstStyle>
            <a:lvl1pPr marL="0" indent="0" algn="l">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7" name="Text Placeholder 9"/>
          <p:cNvSpPr>
            <a:spLocks noGrp="1"/>
          </p:cNvSpPr>
          <p:nvPr>
            <p:ph type="body" sz="quarter" idx="11" hasCustomPrompt="1"/>
          </p:nvPr>
        </p:nvSpPr>
        <p:spPr>
          <a:xfrm>
            <a:off x="467544" y="771550"/>
            <a:ext cx="8424936" cy="288032"/>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116357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Images and Contents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Picture 2" descr="D:\Fullppt\PNG이미지\핸드폰2.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940152" y="1023301"/>
            <a:ext cx="3024336" cy="3662411"/>
          </a:xfrm>
          <a:prstGeom prst="rect">
            <a:avLst/>
          </a:prstGeom>
          <a:noFill/>
          <a:extLst>
            <a:ext uri="{909E8E84-426E-40DD-AFC4-6F175D3DCCD1}">
              <a14:hiddenFill xmlns:a14="http://schemas.microsoft.com/office/drawing/2010/main">
                <a:solidFill>
                  <a:srgbClr val="FFFFFF"/>
                </a:solidFill>
              </a14:hiddenFill>
            </a:ext>
          </a:extLst>
        </p:spPr>
      </p:pic>
      <p:sp>
        <p:nvSpPr>
          <p:cNvPr id="3" name="Picture Placeholder 2"/>
          <p:cNvSpPr>
            <a:spLocks noGrp="1"/>
          </p:cNvSpPr>
          <p:nvPr>
            <p:ph type="pic" idx="1" hasCustomPrompt="1"/>
          </p:nvPr>
        </p:nvSpPr>
        <p:spPr>
          <a:xfrm>
            <a:off x="6687664" y="1164297"/>
            <a:ext cx="1744194" cy="269424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4" name="Picture Placeholder 2"/>
          <p:cNvSpPr>
            <a:spLocks noGrp="1"/>
          </p:cNvSpPr>
          <p:nvPr>
            <p:ph type="pic" idx="12" hasCustomPrompt="1"/>
          </p:nvPr>
        </p:nvSpPr>
        <p:spPr>
          <a:xfrm>
            <a:off x="5196830" y="1426241"/>
            <a:ext cx="1744194" cy="269424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Text Placeholder 9"/>
          <p:cNvSpPr>
            <a:spLocks noGrp="1"/>
          </p:cNvSpPr>
          <p:nvPr>
            <p:ph type="body" sz="quarter" idx="10" hasCustomPrompt="1"/>
          </p:nvPr>
        </p:nvSpPr>
        <p:spPr>
          <a:xfrm>
            <a:off x="467544" y="195486"/>
            <a:ext cx="8424936" cy="576064"/>
          </a:xfrm>
          <a:prstGeom prst="rect">
            <a:avLst/>
          </a:prstGeom>
        </p:spPr>
        <p:txBody>
          <a:bodyPr anchor="ctr"/>
          <a:lstStyle>
            <a:lvl1pPr marL="0" indent="0" algn="l">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6" name="Text Placeholder 9"/>
          <p:cNvSpPr>
            <a:spLocks noGrp="1"/>
          </p:cNvSpPr>
          <p:nvPr>
            <p:ph type="body" sz="quarter" idx="11" hasCustomPrompt="1"/>
          </p:nvPr>
        </p:nvSpPr>
        <p:spPr>
          <a:xfrm>
            <a:off x="467544" y="771550"/>
            <a:ext cx="8424936" cy="288032"/>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8922350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ICON SETS LAYOUT</a:t>
            </a:r>
          </a:p>
        </p:txBody>
      </p:sp>
      <p:grpSp>
        <p:nvGrpSpPr>
          <p:cNvPr id="5" name="Group 4"/>
          <p:cNvGrpSpPr/>
          <p:nvPr userDrawn="1"/>
        </p:nvGrpSpPr>
        <p:grpSpPr>
          <a:xfrm>
            <a:off x="354008" y="1131589"/>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spTree>
    <p:extLst>
      <p:ext uri="{BB962C8B-B14F-4D97-AF65-F5344CB8AC3E}">
        <p14:creationId xmlns:p14="http://schemas.microsoft.com/office/powerpoint/2010/main" val="738182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tx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1944300" y="0"/>
            <a:ext cx="5255402" cy="5143500"/>
            <a:chOff x="1619672" y="548680"/>
            <a:chExt cx="5904656" cy="5778928"/>
          </a:xfrm>
        </p:grpSpPr>
        <p:sp>
          <p:nvSpPr>
            <p:cNvPr id="5" name="Oval 4"/>
            <p:cNvSpPr/>
            <p:nvPr userDrawn="1"/>
          </p:nvSpPr>
          <p:spPr>
            <a:xfrm>
              <a:off x="2411760" y="1268760"/>
              <a:ext cx="4320480" cy="4320480"/>
            </a:xfrm>
            <a:prstGeom prst="ellipse">
              <a:avLst/>
            </a:prstGeom>
            <a:noFill/>
            <a:ln w="19050">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sp>
          <p:nvSpPr>
            <p:cNvPr id="6" name="Oval 5"/>
            <p:cNvSpPr/>
            <p:nvPr userDrawn="1"/>
          </p:nvSpPr>
          <p:spPr>
            <a:xfrm>
              <a:off x="2483768" y="1340768"/>
              <a:ext cx="4176464" cy="4176464"/>
            </a:xfrm>
            <a:prstGeom prst="ellipse">
              <a:avLst/>
            </a:prstGeom>
            <a:blipFill>
              <a:blip r:embed="rId2" cstate="print"/>
              <a:stretch>
                <a:fillRect/>
              </a:stretch>
            </a:blipFill>
            <a:ln w="19050">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cxnSp>
          <p:nvCxnSpPr>
            <p:cNvPr id="7" name="Straight Connector 6"/>
            <p:cNvCxnSpPr/>
            <p:nvPr userDrawn="1"/>
          </p:nvCxnSpPr>
          <p:spPr>
            <a:xfrm>
              <a:off x="4572000" y="548680"/>
              <a:ext cx="0" cy="72008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572000" y="5607528"/>
              <a:ext cx="0" cy="72008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732240" y="3429000"/>
              <a:ext cx="792088" cy="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619672" y="3429000"/>
              <a:ext cx="792088" cy="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flipV="1">
              <a:off x="6156176" y="2378312"/>
              <a:ext cx="792088" cy="330608"/>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V="1">
              <a:off x="5431496" y="1124744"/>
              <a:ext cx="432048" cy="792088"/>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3094136" y="1131624"/>
              <a:ext cx="613768" cy="785208"/>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2195736" y="2090992"/>
              <a:ext cx="898400" cy="49224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3180984" y="4941168"/>
              <a:ext cx="526920" cy="576064"/>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V="1">
              <a:off x="2456304" y="4329100"/>
              <a:ext cx="637832" cy="396044"/>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5979584" y="4142812"/>
              <a:ext cx="968680" cy="510324"/>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5431496" y="4875464"/>
              <a:ext cx="490068" cy="732064"/>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grpSp>
      <p:sp>
        <p:nvSpPr>
          <p:cNvPr id="10" name="Text Placeholder 9"/>
          <p:cNvSpPr>
            <a:spLocks noGrp="1"/>
          </p:cNvSpPr>
          <p:nvPr>
            <p:ph type="body" sz="quarter" idx="10" hasCustomPrompt="1"/>
          </p:nvPr>
        </p:nvSpPr>
        <p:spPr>
          <a:xfrm>
            <a:off x="0" y="2105794"/>
            <a:ext cx="9144000" cy="576063"/>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Thank you</a:t>
            </a:r>
          </a:p>
        </p:txBody>
      </p:sp>
      <p:sp>
        <p:nvSpPr>
          <p:cNvPr id="11" name="Text Placeholder 9"/>
          <p:cNvSpPr>
            <a:spLocks noGrp="1"/>
          </p:cNvSpPr>
          <p:nvPr>
            <p:ph type="body" sz="quarter" idx="11" hasCustomPrompt="1"/>
          </p:nvPr>
        </p:nvSpPr>
        <p:spPr>
          <a:xfrm>
            <a:off x="-148" y="2681858"/>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922477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ection Break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995936" y="2253238"/>
            <a:ext cx="5148064" cy="473576"/>
          </a:xfrm>
          <a:prstGeom prst="rect">
            <a:avLst/>
          </a:prstGeom>
        </p:spPr>
        <p:txBody>
          <a:bodyPr anchor="ctr"/>
          <a:lstStyle>
            <a:lvl1pPr marL="0" indent="0" algn="l">
              <a:buNone/>
              <a:defRPr sz="3600" b="0" baseline="0">
                <a:solidFill>
                  <a:schemeClr val="tx1">
                    <a:lumMod val="75000"/>
                    <a:lumOff val="25000"/>
                  </a:schemeClr>
                </a:solidFill>
                <a:latin typeface="+mj-lt"/>
                <a:cs typeface="Arial" pitchFamily="34" charset="0"/>
              </a:defRPr>
            </a:lvl1pPr>
          </a:lstStyle>
          <a:p>
            <a:pPr lvl="0"/>
            <a:r>
              <a:rPr lang="en-US" altLang="ko-KR" dirty="0"/>
              <a:t>SECTION BREAK</a:t>
            </a:r>
          </a:p>
        </p:txBody>
      </p:sp>
      <p:sp>
        <p:nvSpPr>
          <p:cNvPr id="11" name="Text Placeholder 9"/>
          <p:cNvSpPr>
            <a:spLocks noGrp="1"/>
          </p:cNvSpPr>
          <p:nvPr>
            <p:ph type="body" sz="quarter" idx="11" hasCustomPrompt="1"/>
          </p:nvPr>
        </p:nvSpPr>
        <p:spPr>
          <a:xfrm>
            <a:off x="3995936" y="2726814"/>
            <a:ext cx="5148064" cy="288032"/>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grpSp>
        <p:nvGrpSpPr>
          <p:cNvPr id="2" name="Group 7"/>
          <p:cNvGrpSpPr/>
          <p:nvPr userDrawn="1"/>
        </p:nvGrpSpPr>
        <p:grpSpPr>
          <a:xfrm>
            <a:off x="941932" y="1244876"/>
            <a:ext cx="2693964" cy="2636602"/>
            <a:chOff x="1619672" y="548680"/>
            <a:chExt cx="5904656" cy="5778928"/>
          </a:xfrm>
        </p:grpSpPr>
        <p:sp>
          <p:nvSpPr>
            <p:cNvPr id="9" name="Oval 8"/>
            <p:cNvSpPr/>
            <p:nvPr userDrawn="1"/>
          </p:nvSpPr>
          <p:spPr>
            <a:xfrm>
              <a:off x="2411760" y="1268760"/>
              <a:ext cx="4320480" cy="4320480"/>
            </a:xfrm>
            <a:prstGeom prst="ellipse">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sp>
          <p:nvSpPr>
            <p:cNvPr id="12" name="Oval 11"/>
            <p:cNvSpPr/>
            <p:nvPr userDrawn="1"/>
          </p:nvSpPr>
          <p:spPr>
            <a:xfrm>
              <a:off x="2483768" y="1340768"/>
              <a:ext cx="4176464" cy="4176464"/>
            </a:xfrm>
            <a:prstGeom prst="ellipse">
              <a:avLst/>
            </a:prstGeom>
            <a:blipFill>
              <a:blip r:embed="rId3" cstate="print"/>
              <a:stretch>
                <a:fillRect/>
              </a:stretch>
            </a:blip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cxnSp>
          <p:nvCxnSpPr>
            <p:cNvPr id="13" name="Straight Connector 12"/>
            <p:cNvCxnSpPr/>
            <p:nvPr userDrawn="1"/>
          </p:nvCxnSpPr>
          <p:spPr>
            <a:xfrm>
              <a:off x="4572000" y="548680"/>
              <a:ext cx="0" cy="72008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572000" y="5607528"/>
              <a:ext cx="0" cy="72008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6732240" y="3429000"/>
              <a:ext cx="792088"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619672" y="3429000"/>
              <a:ext cx="792088"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6156176" y="2378312"/>
              <a:ext cx="792088" cy="330608"/>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V="1">
              <a:off x="5431496" y="1124744"/>
              <a:ext cx="432048" cy="792088"/>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3094136" y="1131624"/>
              <a:ext cx="613768" cy="785208"/>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2195736" y="2090992"/>
              <a:ext cx="898400" cy="49224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3180984" y="4941168"/>
              <a:ext cx="526920" cy="576064"/>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2456304" y="4329100"/>
              <a:ext cx="637832" cy="396044"/>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5979584" y="4142812"/>
              <a:ext cx="968680" cy="510324"/>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5431496" y="4875464"/>
              <a:ext cx="490068" cy="732064"/>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38235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Break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995936" y="2253238"/>
            <a:ext cx="5148064" cy="473576"/>
          </a:xfrm>
          <a:prstGeom prst="rect">
            <a:avLst/>
          </a:prstGeom>
        </p:spPr>
        <p:txBody>
          <a:bodyPr anchor="ctr"/>
          <a:lstStyle>
            <a:lvl1pPr marL="0" indent="0" algn="l">
              <a:buNone/>
              <a:defRPr sz="3600" b="0" baseline="0">
                <a:solidFill>
                  <a:schemeClr val="tx1">
                    <a:lumMod val="75000"/>
                    <a:lumOff val="25000"/>
                  </a:schemeClr>
                </a:solidFill>
                <a:latin typeface="+mj-lt"/>
                <a:cs typeface="Arial" pitchFamily="34" charset="0"/>
              </a:defRPr>
            </a:lvl1pPr>
          </a:lstStyle>
          <a:p>
            <a:pPr lvl="0"/>
            <a:r>
              <a:rPr lang="en-US" altLang="ko-KR" dirty="0"/>
              <a:t>SECTION BREAK</a:t>
            </a:r>
          </a:p>
        </p:txBody>
      </p:sp>
      <p:sp>
        <p:nvSpPr>
          <p:cNvPr id="11" name="Text Placeholder 9"/>
          <p:cNvSpPr>
            <a:spLocks noGrp="1"/>
          </p:cNvSpPr>
          <p:nvPr>
            <p:ph type="body" sz="quarter" idx="11" hasCustomPrompt="1"/>
          </p:nvPr>
        </p:nvSpPr>
        <p:spPr>
          <a:xfrm>
            <a:off x="3995936" y="2726814"/>
            <a:ext cx="5148064" cy="288032"/>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grpSp>
        <p:nvGrpSpPr>
          <p:cNvPr id="8" name="Group 7"/>
          <p:cNvGrpSpPr/>
          <p:nvPr userDrawn="1"/>
        </p:nvGrpSpPr>
        <p:grpSpPr>
          <a:xfrm>
            <a:off x="941932" y="1244876"/>
            <a:ext cx="2693964" cy="2636602"/>
            <a:chOff x="1619672" y="548680"/>
            <a:chExt cx="5904656" cy="5778928"/>
          </a:xfrm>
        </p:grpSpPr>
        <p:sp>
          <p:nvSpPr>
            <p:cNvPr id="9" name="Oval 8"/>
            <p:cNvSpPr/>
            <p:nvPr userDrawn="1"/>
          </p:nvSpPr>
          <p:spPr>
            <a:xfrm>
              <a:off x="2411760" y="1268760"/>
              <a:ext cx="4320480" cy="4320480"/>
            </a:xfrm>
            <a:prstGeom prst="ellipse">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sp>
          <p:nvSpPr>
            <p:cNvPr id="12" name="Oval 11"/>
            <p:cNvSpPr/>
            <p:nvPr userDrawn="1"/>
          </p:nvSpPr>
          <p:spPr>
            <a:xfrm>
              <a:off x="2483768" y="1340768"/>
              <a:ext cx="4176464" cy="4176464"/>
            </a:xfrm>
            <a:prstGeom prst="ellipse">
              <a:avLst/>
            </a:prstGeom>
            <a:blipFill>
              <a:blip r:embed="rId3" cstate="print"/>
              <a:stretch>
                <a:fillRect/>
              </a:stretch>
            </a:blip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cxnSp>
          <p:nvCxnSpPr>
            <p:cNvPr id="13" name="Straight Connector 12"/>
            <p:cNvCxnSpPr/>
            <p:nvPr userDrawn="1"/>
          </p:nvCxnSpPr>
          <p:spPr>
            <a:xfrm>
              <a:off x="4572000" y="548680"/>
              <a:ext cx="0" cy="72008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572000" y="5607528"/>
              <a:ext cx="0" cy="72008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6732240" y="3429000"/>
              <a:ext cx="792088"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619672" y="3429000"/>
              <a:ext cx="792088"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6156176" y="2378312"/>
              <a:ext cx="792088" cy="330608"/>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V="1">
              <a:off x="5431496" y="1124744"/>
              <a:ext cx="432048" cy="792088"/>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3094136" y="1131624"/>
              <a:ext cx="613768" cy="785208"/>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2195736" y="2090992"/>
              <a:ext cx="898400" cy="49224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3180984" y="4941168"/>
              <a:ext cx="526920" cy="576064"/>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2456304" y="4329100"/>
              <a:ext cx="637832" cy="396044"/>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5979584" y="4142812"/>
              <a:ext cx="968680" cy="510324"/>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5431496" y="4875464"/>
              <a:ext cx="490068" cy="732064"/>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38235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Images and Contents Layout">
    <p:spTree>
      <p:nvGrpSpPr>
        <p:cNvPr id="1" name=""/>
        <p:cNvGrpSpPr/>
        <p:nvPr/>
      </p:nvGrpSpPr>
      <p:grpSpPr>
        <a:xfrm>
          <a:off x="0" y="0"/>
          <a:ext cx="0" cy="0"/>
          <a:chOff x="0" y="0"/>
          <a:chExt cx="0" cy="0"/>
        </a:xfrm>
      </p:grpSpPr>
      <p:sp>
        <p:nvSpPr>
          <p:cNvPr id="2" name="Picture Placeholder 2"/>
          <p:cNvSpPr>
            <a:spLocks noGrp="1"/>
          </p:cNvSpPr>
          <p:nvPr>
            <p:ph type="pic" idx="13" hasCustomPrompt="1"/>
          </p:nvPr>
        </p:nvSpPr>
        <p:spPr>
          <a:xfrm>
            <a:off x="429444" y="915566"/>
            <a:ext cx="4104456" cy="187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Picture Placeholder 2"/>
          <p:cNvSpPr>
            <a:spLocks noGrp="1"/>
          </p:cNvSpPr>
          <p:nvPr>
            <p:ph type="pic" idx="15" hasCustomPrompt="1"/>
          </p:nvPr>
        </p:nvSpPr>
        <p:spPr>
          <a:xfrm>
            <a:off x="4644008" y="915566"/>
            <a:ext cx="4104456" cy="187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4" name="Picture Placeholder 2"/>
          <p:cNvSpPr>
            <a:spLocks noGrp="1"/>
          </p:cNvSpPr>
          <p:nvPr>
            <p:ph type="pic" idx="16" hasCustomPrompt="1"/>
          </p:nvPr>
        </p:nvSpPr>
        <p:spPr>
          <a:xfrm>
            <a:off x="429444" y="2912740"/>
            <a:ext cx="4104456" cy="187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Text Placeholder 9"/>
          <p:cNvSpPr>
            <a:spLocks noGrp="1"/>
          </p:cNvSpPr>
          <p:nvPr>
            <p:ph type="body" sz="quarter" idx="10" hasCustomPrompt="1"/>
          </p:nvPr>
        </p:nvSpPr>
        <p:spPr>
          <a:xfrm>
            <a:off x="0" y="180628"/>
            <a:ext cx="9144000" cy="576064"/>
          </a:xfrm>
          <a:prstGeom prst="rect">
            <a:avLst/>
          </a:prstGeom>
        </p:spPr>
        <p:txBody>
          <a:bodyPr anchor="ctr"/>
          <a:lstStyle>
            <a:lvl1pPr marL="0" indent="0" algn="ctr">
              <a:buNone/>
              <a:defRPr sz="3600" b="0" baseline="0">
                <a:latin typeface="+mj-lt"/>
                <a:cs typeface="Arial" pitchFamily="34" charset="0"/>
              </a:defRPr>
            </a:lvl1pPr>
          </a:lstStyle>
          <a:p>
            <a:pPr lvl="0"/>
            <a:r>
              <a:rPr lang="en-US" altLang="ko-KR" dirty="0"/>
              <a:t>BASIC LAYOUT</a:t>
            </a:r>
          </a:p>
        </p:txBody>
      </p:sp>
      <p:sp>
        <p:nvSpPr>
          <p:cNvPr id="9" name="Rectangle 8"/>
          <p:cNvSpPr/>
          <p:nvPr userDrawn="1"/>
        </p:nvSpPr>
        <p:spPr>
          <a:xfrm>
            <a:off x="4644464" y="2912740"/>
            <a:ext cx="4104000" cy="18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Tree>
    <p:extLst>
      <p:ext uri="{BB962C8B-B14F-4D97-AF65-F5344CB8AC3E}">
        <p14:creationId xmlns:p14="http://schemas.microsoft.com/office/powerpoint/2010/main" val="855765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Basic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2700934" y="322499"/>
            <a:ext cx="1583034" cy="1385155"/>
          </a:xfrm>
          <a:prstGeom prst="rect">
            <a:avLst/>
          </a:prstGeom>
          <a:solidFill>
            <a:schemeClr val="bg1">
              <a:lumMod val="95000"/>
            </a:schemeClr>
          </a:solidFill>
          <a:ln w="19050">
            <a:solidFill>
              <a:schemeClr val="accent2"/>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Picture Placeholder 2"/>
          <p:cNvSpPr>
            <a:spLocks noGrp="1"/>
          </p:cNvSpPr>
          <p:nvPr>
            <p:ph type="pic" idx="11" hasCustomPrompt="1"/>
          </p:nvPr>
        </p:nvSpPr>
        <p:spPr>
          <a:xfrm>
            <a:off x="2700934" y="1898609"/>
            <a:ext cx="1583034" cy="1385155"/>
          </a:xfrm>
          <a:prstGeom prst="rect">
            <a:avLst/>
          </a:prstGeom>
          <a:solidFill>
            <a:schemeClr val="bg1">
              <a:lumMod val="95000"/>
            </a:schemeClr>
          </a:solidFill>
          <a:ln w="19050">
            <a:solidFill>
              <a:schemeClr val="accent3"/>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2700934" y="3474719"/>
            <a:ext cx="1583034" cy="1385155"/>
          </a:xfrm>
          <a:prstGeom prst="rect">
            <a:avLst/>
          </a:prstGeom>
          <a:solidFill>
            <a:schemeClr val="bg1">
              <a:lumMod val="95000"/>
            </a:schemeClr>
          </a:solidFill>
          <a:ln w="19050">
            <a:solidFill>
              <a:schemeClr val="accent4"/>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4096584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712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12904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Basic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827544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467544" y="195486"/>
            <a:ext cx="8424936" cy="576064"/>
          </a:xfrm>
          <a:prstGeom prst="rect">
            <a:avLst/>
          </a:prstGeom>
        </p:spPr>
        <p:txBody>
          <a:bodyPr anchor="ctr"/>
          <a:lstStyle>
            <a:lvl1pPr marL="0" indent="0" algn="l">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467544" y="771550"/>
            <a:ext cx="8424936" cy="288032"/>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310652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80628"/>
            <a:ext cx="9144000" cy="576064"/>
          </a:xfrm>
          <a:prstGeom prst="rect">
            <a:avLst/>
          </a:prstGeom>
        </p:spPr>
        <p:txBody>
          <a:bodyPr anchor="ctr"/>
          <a:lstStyle>
            <a:lvl1pPr marL="0" indent="0" algn="ctr">
              <a:buNone/>
              <a:defRPr sz="3600" b="0" baseline="0">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703817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Basic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1691680" y="123478"/>
            <a:ext cx="7452320" cy="576064"/>
          </a:xfrm>
          <a:prstGeom prst="rect">
            <a:avLst/>
          </a:prstGeom>
        </p:spPr>
        <p:txBody>
          <a:bodyPr anchor="ctr"/>
          <a:lstStyle>
            <a:lvl1pPr marL="0" indent="0" algn="l">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1691680" y="699542"/>
            <a:ext cx="7452320" cy="288032"/>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298141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Basic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2700934" y="322499"/>
            <a:ext cx="1583034" cy="1385155"/>
          </a:xfrm>
          <a:prstGeom prst="rect">
            <a:avLst/>
          </a:prstGeom>
          <a:solidFill>
            <a:schemeClr val="bg1">
              <a:lumMod val="95000"/>
            </a:schemeClr>
          </a:solidFill>
          <a:ln w="19050">
            <a:solidFill>
              <a:schemeClr val="accent2"/>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Picture Placeholder 2"/>
          <p:cNvSpPr>
            <a:spLocks noGrp="1"/>
          </p:cNvSpPr>
          <p:nvPr>
            <p:ph type="pic" idx="11" hasCustomPrompt="1"/>
          </p:nvPr>
        </p:nvSpPr>
        <p:spPr>
          <a:xfrm>
            <a:off x="2700934" y="1898609"/>
            <a:ext cx="1583034" cy="1385155"/>
          </a:xfrm>
          <a:prstGeom prst="rect">
            <a:avLst/>
          </a:prstGeom>
          <a:solidFill>
            <a:schemeClr val="bg1">
              <a:lumMod val="95000"/>
            </a:schemeClr>
          </a:solidFill>
          <a:ln w="19050">
            <a:solidFill>
              <a:schemeClr val="accent3"/>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2700934" y="3474719"/>
            <a:ext cx="1583034" cy="1385155"/>
          </a:xfrm>
          <a:prstGeom prst="rect">
            <a:avLst/>
          </a:prstGeom>
          <a:solidFill>
            <a:schemeClr val="bg1">
              <a:lumMod val="95000"/>
            </a:schemeClr>
          </a:solidFill>
          <a:ln w="19050">
            <a:solidFill>
              <a:schemeClr val="accent4"/>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40965846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683050"/>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555548"/>
      </p:ext>
    </p:extLst>
  </p:cSld>
  <p:clrMap bg1="lt1" tx1="dk1" bg2="lt2" tx2="dk2" accent1="accent1" accent2="accent2" accent3="accent3" accent4="accent4" accent5="accent5" accent6="accent6" hlink="hlink" folHlink="folHlink"/>
  <p:sldLayoutIdLst>
    <p:sldLayoutId id="2147483659" r:id="rId1"/>
    <p:sldLayoutId id="2147483652" r:id="rId2"/>
    <p:sldLayoutId id="2147483663" r:id="rId3"/>
    <p:sldLayoutId id="2147483660" r:id="rId4"/>
    <p:sldLayoutId id="2147483661" r:id="rId5"/>
    <p:sldLayoutId id="2147483662" r:id="rId6"/>
    <p:sldLayoutId id="2147483664" r:id="rId7"/>
    <p:sldLayoutId id="2147483655" r:id="rId8"/>
    <p:sldLayoutId id="2147483665" r:id="rId9"/>
    <p:sldLayoutId id="2147483666" r:id="rId10"/>
    <p:sldLayoutId id="2147483667" r:id="rId11"/>
    <p:sldLayoutId id="2147483668" r:id="rId12"/>
    <p:sldLayoutId id="2147483669" r:id="rId13"/>
    <p:sldLayoutId id="2147483673" r:id="rId14"/>
    <p:sldLayoutId id="2147483672" r:id="rId15"/>
    <p:sldLayoutId id="2147483671" r:id="rId16"/>
    <p:sldLayoutId id="2147483656" r:id="rId17"/>
    <p:sldLayoutId id="2147483674" r:id="rId18"/>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710703"/>
      </p:ext>
    </p:extLst>
  </p:cSld>
  <p:clrMap bg1="lt1" tx1="dk1" bg2="lt2" tx2="dk2" accent1="accent1" accent2="accent2" accent3="accent3" accent4="accent4" accent5="accent5" accent6="accent6" hlink="hlink" folHlink="folHlink"/>
  <p:sldLayoutIdLst>
    <p:sldLayoutId id="2147483654" r:id="rId1"/>
    <p:sldLayoutId id="2147483675" r:id="rId2"/>
    <p:sldLayoutId id="2147483676" r:id="rId3"/>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image" Target="../media/image31.png"/><Relationship Id="rId1" Type="http://schemas.openxmlformats.org/officeDocument/2006/relationships/slideLayout" Target="../slideLayouts/slideLayout15.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gif"/><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jpeg"/><Relationship Id="rId1" Type="http://schemas.openxmlformats.org/officeDocument/2006/relationships/slideLayout" Target="../slideLayouts/slideLayout10.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jpeg"/><Relationship Id="rId1" Type="http://schemas.openxmlformats.org/officeDocument/2006/relationships/slideLayout" Target="../slideLayouts/slideLayout10.xml"/><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8.jpeg"/><Relationship Id="rId1" Type="http://schemas.openxmlformats.org/officeDocument/2006/relationships/slideLayout" Target="../slideLayouts/slideLayout10.xml"/><Relationship Id="rId4" Type="http://schemas.openxmlformats.org/officeDocument/2006/relationships/hyperlink" Target="http://www.otvinta.com/rack.html"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23.xml"/><Relationship Id="rId6" Type="http://schemas.openxmlformats.org/officeDocument/2006/relationships/image" Target="../media/image23.png"/><Relationship Id="rId5" Type="http://schemas.openxmlformats.org/officeDocument/2006/relationships/image" Target="../media/image22.gif"/><Relationship Id="rId4" Type="http://schemas.openxmlformats.org/officeDocument/2006/relationships/image" Target="../media/image21.gif"/></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3.xml"/><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2.xml"/><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pPr lvl="0"/>
            <a:r>
              <a:rPr lang="ro-RO" altLang="ko-KR" dirty="0">
                <a:ea typeface="맑은 고딕" pitchFamily="50" charset="-127"/>
              </a:rPr>
              <a:t>Roți dințate</a:t>
            </a:r>
            <a:r>
              <a:rPr lang="en-US" altLang="ko-KR" dirty="0">
                <a:ea typeface="맑은 고딕" pitchFamily="50" charset="-127"/>
              </a:rPr>
              <a:t> &amp; </a:t>
            </a:r>
            <a:r>
              <a:rPr lang="ro-RO" altLang="ko-KR" dirty="0">
                <a:ea typeface="맑은 고딕" pitchFamily="50" charset="-127"/>
              </a:rPr>
              <a:t>Cremaliere</a:t>
            </a:r>
            <a:endParaRPr lang="en-US" altLang="ko-KR" dirty="0"/>
          </a:p>
        </p:txBody>
      </p:sp>
      <p:sp>
        <p:nvSpPr>
          <p:cNvPr id="4" name="Text Placeholder 3"/>
          <p:cNvSpPr>
            <a:spLocks noGrp="1"/>
          </p:cNvSpPr>
          <p:nvPr>
            <p:ph type="body" sz="quarter" idx="11"/>
          </p:nvPr>
        </p:nvSpPr>
        <p:spPr/>
        <p:txBody>
          <a:bodyPr/>
          <a:lstStyle/>
          <a:p>
            <a:pPr>
              <a:spcBef>
                <a:spcPts val="0"/>
              </a:spcBef>
              <a:defRPr/>
            </a:pPr>
            <a:r>
              <a:rPr lang="en-US" altLang="ko-KR" dirty="0"/>
              <a:t>Erasmus+ We are the makers!</a:t>
            </a:r>
            <a:endParaRPr lang="el-GR" altLang="ko-KR" dirty="0"/>
          </a:p>
          <a:p>
            <a:pPr>
              <a:spcBef>
                <a:spcPts val="0"/>
              </a:spcBef>
              <a:defRPr/>
            </a:pPr>
            <a:r>
              <a:rPr lang="el-GR" altLang="ko-KR" dirty="0"/>
              <a:t>(</a:t>
            </a:r>
            <a:r>
              <a:rPr lang="ro-RO" altLang="ko-KR" dirty="0"/>
              <a:t>realizat de Echipa </a:t>
            </a:r>
            <a:r>
              <a:rPr lang="en-US" altLang="ko-KR" dirty="0"/>
              <a:t>EDUMOTIVA)</a:t>
            </a:r>
          </a:p>
        </p:txBody>
      </p:sp>
      <p:pic>
        <p:nvPicPr>
          <p:cNvPr id="1026"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067944" y="3435846"/>
            <a:ext cx="1153319" cy="352668"/>
          </a:xfrm>
          <a:prstGeom prst="rect">
            <a:avLst/>
          </a:prstGeom>
          <a:noFill/>
          <a:ln w="9525">
            <a:noFill/>
            <a:miter lim="800000"/>
            <a:headEnd/>
            <a:tailEnd/>
          </a:ln>
        </p:spPr>
      </p:pic>
      <p:pic>
        <p:nvPicPr>
          <p:cNvPr id="5" name="Picture 2" descr="Î¦ÏÏÎ¿Î³ÏÎ±ÏÎ¯Î± ÏÎ¿Ï ÏÏÎ®ÏÏÎ· Edumotiva.">
            <a:extLst>
              <a:ext uri="{FF2B5EF4-FFF2-40B4-BE49-F238E27FC236}">
                <a16:creationId xmlns:a16="http://schemas.microsoft.com/office/drawing/2014/main" id="{F5B6D597-95F8-4556-9973-2CE1A4DF8044}"/>
              </a:ext>
            </a:extLst>
          </p:cNvPr>
          <p:cNvPicPr>
            <a:picLocks noChangeAspect="1" noChangeArrowheads="1"/>
          </p:cNvPicPr>
          <p:nvPr/>
        </p:nvPicPr>
        <p:blipFill>
          <a:blip r:embed="rId3" cstate="print">
            <a:clrChange>
              <a:clrFrom>
                <a:srgbClr val="FFFFFF"/>
              </a:clrFrom>
              <a:clrTo>
                <a:srgbClr val="FFFFFF">
                  <a:alpha val="0"/>
                </a:srgbClr>
              </a:clrTo>
            </a:clrChange>
          </a:blip>
          <a:srcRect l="26744" t="39780" r="19768" b="17599"/>
          <a:stretch>
            <a:fillRect/>
          </a:stretch>
        </p:blipFill>
        <p:spPr bwMode="auto">
          <a:xfrm>
            <a:off x="7182673" y="4011910"/>
            <a:ext cx="1853823" cy="990110"/>
          </a:xfrm>
          <a:prstGeom prst="rect">
            <a:avLst/>
          </a:prstGeom>
          <a:noFill/>
        </p:spPr>
      </p:pic>
      <p:pic>
        <p:nvPicPr>
          <p:cNvPr id="2" name="Immagine 1">
            <a:extLst>
              <a:ext uri="{FF2B5EF4-FFF2-40B4-BE49-F238E27FC236}">
                <a16:creationId xmlns:a16="http://schemas.microsoft.com/office/drawing/2014/main" id="{67C04673-65F1-4718-8CAC-C002D703EC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4299942"/>
            <a:ext cx="2830600" cy="70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1841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DD2D9"/>
        </a:solidFill>
        <a:effectLst/>
      </p:bgPr>
    </p:bg>
    <p:spTree>
      <p:nvGrpSpPr>
        <p:cNvPr id="1" name=""/>
        <p:cNvGrpSpPr/>
        <p:nvPr/>
      </p:nvGrpSpPr>
      <p:grpSpPr>
        <a:xfrm>
          <a:off x="0" y="0"/>
          <a:ext cx="0" cy="0"/>
          <a:chOff x="0" y="0"/>
          <a:chExt cx="0" cy="0"/>
        </a:xfrm>
      </p:grpSpPr>
      <p:sp>
        <p:nvSpPr>
          <p:cNvPr id="8" name="Text Placeholder 13"/>
          <p:cNvSpPr txBox="1">
            <a:spLocks/>
          </p:cNvSpPr>
          <p:nvPr/>
        </p:nvSpPr>
        <p:spPr>
          <a:xfrm>
            <a:off x="5436095" y="463658"/>
            <a:ext cx="3384376" cy="1551077"/>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ro-RO" b="1" dirty="0">
                <a:solidFill>
                  <a:schemeClr val="bg1"/>
                </a:solidFill>
                <a:latin typeface="+mj-lt"/>
                <a:cs typeface="Arial" pitchFamily="34" charset="0"/>
              </a:rPr>
              <a:t>Tipărirea </a:t>
            </a:r>
            <a:r>
              <a:rPr lang="en-US" b="1" dirty="0">
                <a:solidFill>
                  <a:schemeClr val="bg1"/>
                </a:solidFill>
                <a:latin typeface="+mj-lt"/>
                <a:cs typeface="Arial" pitchFamily="34" charset="0"/>
              </a:rPr>
              <a:t>3D</a:t>
            </a:r>
            <a:br>
              <a:rPr lang="en-US" b="1" dirty="0">
                <a:solidFill>
                  <a:schemeClr val="bg1"/>
                </a:solidFill>
                <a:latin typeface="+mj-lt"/>
                <a:cs typeface="Arial" pitchFamily="34" charset="0"/>
              </a:rPr>
            </a:br>
            <a:r>
              <a:rPr lang="ro-RO" sz="2400" b="1" dirty="0">
                <a:solidFill>
                  <a:schemeClr val="bg1"/>
                </a:solidFill>
                <a:latin typeface="+mj-lt"/>
                <a:cs typeface="Arial" pitchFamily="34" charset="0"/>
              </a:rPr>
              <a:t>Limitările dimensiunii imprimantelor</a:t>
            </a:r>
            <a:endParaRPr lang="en-US" altLang="ko-KR" sz="2400" b="1" dirty="0">
              <a:solidFill>
                <a:schemeClr val="bg1"/>
              </a:solidFill>
              <a:latin typeface="+mj-lt"/>
              <a:cs typeface="Arial" pitchFamily="34" charset="0"/>
            </a:endParaRPr>
          </a:p>
        </p:txBody>
      </p:sp>
      <p:sp>
        <p:nvSpPr>
          <p:cNvPr id="9" name="TextBox 8"/>
          <p:cNvSpPr txBox="1"/>
          <p:nvPr/>
        </p:nvSpPr>
        <p:spPr>
          <a:xfrm>
            <a:off x="5688123" y="2119842"/>
            <a:ext cx="3132033" cy="646331"/>
          </a:xfrm>
          <a:prstGeom prst="rect">
            <a:avLst/>
          </a:prstGeom>
          <a:noFill/>
        </p:spPr>
        <p:txBody>
          <a:bodyPr wrap="square" rtlCol="0" anchor="ctr">
            <a:spAutoFit/>
          </a:bodyPr>
          <a:lstStyle/>
          <a:p>
            <a:pPr algn="r"/>
            <a:r>
              <a:rPr lang="ro-RO" altLang="ko-KR" sz="1200" b="1" dirty="0">
                <a:solidFill>
                  <a:schemeClr val="bg1"/>
                </a:solidFill>
                <a:cs typeface="Arial" pitchFamily="34" charset="0"/>
              </a:rPr>
              <a:t>Nu putem fabrica un obiect care este mai mare decât volumul de tipărire a imprimantei 3D. </a:t>
            </a:r>
            <a:endParaRPr lang="ko-KR" altLang="en-US" sz="1200" b="1" dirty="0">
              <a:solidFill>
                <a:schemeClr val="bg1"/>
              </a:solidFill>
              <a:cs typeface="Arial" pitchFamily="34" charset="0"/>
            </a:endParaRPr>
          </a:p>
        </p:txBody>
      </p:sp>
      <p:sp>
        <p:nvSpPr>
          <p:cNvPr id="10" name="Content Placeholder 4"/>
          <p:cNvSpPr txBox="1">
            <a:spLocks/>
          </p:cNvSpPr>
          <p:nvPr/>
        </p:nvSpPr>
        <p:spPr>
          <a:xfrm>
            <a:off x="5508104" y="2878832"/>
            <a:ext cx="3312368" cy="1997174"/>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altLang="ko-KR" sz="1200" u="sng" dirty="0" err="1">
                <a:solidFill>
                  <a:schemeClr val="bg1"/>
                </a:solidFill>
                <a:cs typeface="Arial" pitchFamily="34" charset="0"/>
              </a:rPr>
              <a:t>Solu</a:t>
            </a:r>
            <a:r>
              <a:rPr lang="ro-RO" altLang="ko-KR" sz="1200" u="sng" dirty="0">
                <a:solidFill>
                  <a:schemeClr val="bg1"/>
                </a:solidFill>
                <a:cs typeface="Arial" pitchFamily="34" charset="0"/>
              </a:rPr>
              <a:t>ț</a:t>
            </a:r>
            <a:r>
              <a:rPr lang="en-US" altLang="ko-KR" sz="1200" u="sng" dirty="0" err="1">
                <a:solidFill>
                  <a:schemeClr val="bg1"/>
                </a:solidFill>
                <a:cs typeface="Arial" pitchFamily="34" charset="0"/>
              </a:rPr>
              <a:t>i</a:t>
            </a:r>
            <a:r>
              <a:rPr lang="ro-RO" altLang="ko-KR" sz="1200" u="sng" dirty="0">
                <a:solidFill>
                  <a:schemeClr val="bg1"/>
                </a:solidFill>
                <a:cs typeface="Arial" pitchFamily="34" charset="0"/>
              </a:rPr>
              <a:t>e</a:t>
            </a:r>
            <a:r>
              <a:rPr lang="en-US" altLang="ko-KR" sz="1200" dirty="0">
                <a:solidFill>
                  <a:schemeClr val="bg1"/>
                </a:solidFill>
                <a:cs typeface="Arial" pitchFamily="34" charset="0"/>
              </a:rPr>
              <a:t>:</a:t>
            </a:r>
            <a:br>
              <a:rPr lang="en-US" altLang="ko-KR" sz="1200" dirty="0">
                <a:solidFill>
                  <a:schemeClr val="bg1"/>
                </a:solidFill>
                <a:cs typeface="Arial" pitchFamily="34" charset="0"/>
              </a:rPr>
            </a:br>
            <a:r>
              <a:rPr lang="ro-RO" altLang="ko-KR" sz="1200" dirty="0">
                <a:solidFill>
                  <a:schemeClr val="bg1"/>
                </a:solidFill>
                <a:cs typeface="Arial" pitchFamily="34" charset="0"/>
              </a:rPr>
              <a:t>Împărțim obiectul în mai multe părți 3D de dimensiuni ce pot fi tipărite și asamblăm obiectul din piesele tipărite individual. </a:t>
            </a:r>
            <a:br>
              <a:rPr lang="en-US" altLang="ko-KR" sz="1200" dirty="0">
                <a:solidFill>
                  <a:schemeClr val="bg1"/>
                </a:solidFill>
                <a:cs typeface="Arial" pitchFamily="34" charset="0"/>
              </a:rPr>
            </a:br>
            <a:r>
              <a:rPr lang="ro-RO" altLang="ko-KR" sz="1200" dirty="0">
                <a:solidFill>
                  <a:schemeClr val="bg1"/>
                </a:solidFill>
                <a:cs typeface="Arial" pitchFamily="34" charset="0"/>
              </a:rPr>
              <a:t>Decât să folosim conectori sau lipici, propunem conectarea părților tipărite 3D prin cuplaje 3D astfel încât obiectul asamblat nu doar să poată fi asamblat și dezasamblat în mod repetat, dar și să fie conectat foarte bine prin geometria acestor părți. </a:t>
            </a:r>
            <a:endParaRPr lang="en-US" altLang="ko-KR" sz="1200" dirty="0">
              <a:solidFill>
                <a:schemeClr val="bg1"/>
              </a:solidFill>
              <a:cs typeface="Arial" pitchFamily="34" charset="0"/>
            </a:endParaRPr>
          </a:p>
        </p:txBody>
      </p:sp>
      <p:pic>
        <p:nvPicPr>
          <p:cNvPr id="13" name="Picture 4" descr="ÎÏÎ¿ÏÎ­Î»ÎµÏÎ¼Î± ÎµÎ¹ÎºÏÎ½Î±Ï Î³Î¹Î± interlock designs for 3d printing what is it?"/>
          <p:cNvPicPr>
            <a:picLocks noGrp="1" noChangeAspect="1" noChangeArrowheads="1"/>
          </p:cNvPicPr>
          <p:nvPr>
            <p:ph type="pic" idx="14"/>
          </p:nvPr>
        </p:nvPicPr>
        <p:blipFill>
          <a:blip r:embed="rId2" cstate="print"/>
          <a:srcRect t="2243" b="2243"/>
          <a:stretch>
            <a:fillRect/>
          </a:stretch>
        </p:blipFill>
        <p:spPr bwMode="auto">
          <a:prstGeom prst="rect">
            <a:avLst/>
          </a:prstGeom>
          <a:noFill/>
        </p:spPr>
      </p:pic>
      <p:pic>
        <p:nvPicPr>
          <p:cNvPr id="15" name="Picture 6" descr="Î£ÏÎµÏÎ¹ÎºÎ® ÎµÎ¹ÎºÏÎ½Î±"/>
          <p:cNvPicPr>
            <a:picLocks noGrp="1" noChangeAspect="1" noChangeArrowheads="1"/>
          </p:cNvPicPr>
          <p:nvPr>
            <p:ph type="pic" idx="18"/>
          </p:nvPr>
        </p:nvPicPr>
        <p:blipFill>
          <a:blip r:embed="rId3" cstate="print"/>
          <a:srcRect t="3846" b="3846"/>
          <a:stretch>
            <a:fillRect/>
          </a:stretch>
        </p:blipFill>
        <p:spPr bwMode="auto">
          <a:prstGeom prst="rect">
            <a:avLst/>
          </a:prstGeom>
          <a:noFill/>
        </p:spPr>
      </p:pic>
      <p:pic>
        <p:nvPicPr>
          <p:cNvPr id="18" name="Picture 8" descr="Î£ÏÎµÏÎ¹ÎºÎ® ÎµÎ¹ÎºÏÎ½Î±"/>
          <p:cNvPicPr>
            <a:picLocks noGrp="1" noChangeAspect="1" noChangeArrowheads="1"/>
          </p:cNvPicPr>
          <p:nvPr>
            <p:ph type="pic" idx="17"/>
          </p:nvPr>
        </p:nvPicPr>
        <p:blipFill>
          <a:blip r:embed="rId4" cstate="print"/>
          <a:srcRect l="14674" r="14674"/>
          <a:stretch>
            <a:fillRect/>
          </a:stretch>
        </p:blipFill>
        <p:spPr bwMode="auto">
          <a:prstGeom prst="rect">
            <a:avLst/>
          </a:prstGeom>
          <a:noFill/>
        </p:spPr>
      </p:pic>
      <p:pic>
        <p:nvPicPr>
          <p:cNvPr id="21" name="Picture 10" descr="Î£ÏÎµÏÎ¹ÎºÎ® ÎµÎ¹ÎºÏÎ½Î±"/>
          <p:cNvPicPr>
            <a:picLocks noGrp="1" noChangeAspect="1" noChangeArrowheads="1"/>
          </p:cNvPicPr>
          <p:nvPr>
            <p:ph type="pic" idx="15"/>
          </p:nvPr>
        </p:nvPicPr>
        <p:blipFill>
          <a:blip r:embed="rId5" cstate="print"/>
          <a:srcRect t="16955" b="16955"/>
          <a:stretch>
            <a:fillRect/>
          </a:stretch>
        </p:blipFill>
        <p:spPr bwMode="auto">
          <a:prstGeom prst="rect">
            <a:avLst/>
          </a:prstGeom>
          <a:noFill/>
        </p:spPr>
      </p:pic>
      <p:pic>
        <p:nvPicPr>
          <p:cNvPr id="24" name="Picture 12" descr="ÎÏÎ¿ÏÎ­Î»ÎµÏÎ¼Î± ÎµÎ¹ÎºÏÎ½Î±Ï Î³Î¹Î± interlock designs for 3d printing what is it?"/>
          <p:cNvPicPr>
            <a:picLocks noGrp="1" noChangeAspect="1" noChangeArrowheads="1"/>
          </p:cNvPicPr>
          <p:nvPr>
            <p:ph type="pic" idx="13"/>
          </p:nvPr>
        </p:nvPicPr>
        <p:blipFill>
          <a:blip r:embed="rId6" cstate="print"/>
          <a:srcRect t="15590" b="15590"/>
          <a:stretch>
            <a:fillRect/>
          </a:stretch>
        </p:blipFill>
        <p:spPr bwMode="auto">
          <a:prstGeom prst="rect">
            <a:avLst/>
          </a:prstGeom>
          <a:noFill/>
        </p:spPr>
      </p:pic>
      <p:pic>
        <p:nvPicPr>
          <p:cNvPr id="25" name="Picture 14" descr="Î£ÏÎµÏÎ¹ÎºÎ® ÎµÎ¹ÎºÏÎ½Î±"/>
          <p:cNvPicPr>
            <a:picLocks noGrp="1" noChangeAspect="1" noChangeArrowheads="1"/>
          </p:cNvPicPr>
          <p:nvPr>
            <p:ph type="pic" idx="16"/>
          </p:nvPr>
        </p:nvPicPr>
        <p:blipFill>
          <a:blip r:embed="rId7" cstate="print"/>
          <a:srcRect l="28002" r="28002"/>
          <a:stretch>
            <a:fillRect/>
          </a:stretch>
        </p:blipFill>
        <p:spPr bwMode="auto">
          <a:prstGeom prst="rect">
            <a:avLst/>
          </a:prstGeom>
          <a:noFill/>
        </p:spPr>
      </p:pic>
    </p:spTree>
    <p:extLst>
      <p:ext uri="{BB962C8B-B14F-4D97-AF65-F5344CB8AC3E}">
        <p14:creationId xmlns:p14="http://schemas.microsoft.com/office/powerpoint/2010/main" val="1617939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Grp="1" noChangeAspect="1" noChangeArrowheads="1"/>
          </p:cNvPicPr>
          <p:nvPr>
            <p:ph type="pic" idx="13"/>
          </p:nvPr>
        </p:nvPicPr>
        <p:blipFill>
          <a:blip r:embed="rId2" cstate="print"/>
          <a:srcRect t="13295" b="13295"/>
          <a:stretch>
            <a:fillRect/>
          </a:stretch>
        </p:blipFill>
        <p:spPr bwMode="auto">
          <a:prstGeom prst="rect">
            <a:avLst/>
          </a:prstGeom>
          <a:noFill/>
          <a:ln w="9525">
            <a:noFill/>
            <a:miter lim="800000"/>
            <a:headEnd/>
            <a:tailEnd/>
          </a:ln>
        </p:spPr>
      </p:pic>
      <p:sp>
        <p:nvSpPr>
          <p:cNvPr id="8" name="Text Placeholder 1"/>
          <p:cNvSpPr>
            <a:spLocks noGrp="1"/>
          </p:cNvSpPr>
          <p:nvPr>
            <p:ph type="body" sz="quarter" idx="10"/>
          </p:nvPr>
        </p:nvSpPr>
        <p:spPr>
          <a:xfrm>
            <a:off x="0" y="180628"/>
            <a:ext cx="9144000" cy="576064"/>
          </a:xfrm>
        </p:spPr>
        <p:txBody>
          <a:bodyPr/>
          <a:lstStyle/>
          <a:p>
            <a:r>
              <a:rPr lang="ro-RO" altLang="ko-KR" b="1" dirty="0">
                <a:solidFill>
                  <a:schemeClr val="accent1"/>
                </a:solidFill>
              </a:rPr>
              <a:t>Montarea prin prindere (agățare)</a:t>
            </a:r>
            <a:endParaRPr lang="en-US" altLang="ko-KR" b="1" dirty="0">
              <a:solidFill>
                <a:schemeClr val="accent1"/>
              </a:solidFill>
            </a:endParaRPr>
          </a:p>
        </p:txBody>
      </p:sp>
      <p:sp>
        <p:nvSpPr>
          <p:cNvPr id="16" name="15 - Θέση εικόνας"/>
          <p:cNvSpPr>
            <a:spLocks noGrp="1"/>
          </p:cNvSpPr>
          <p:nvPr>
            <p:ph type="pic" idx="16"/>
          </p:nvPr>
        </p:nvSpPr>
        <p:spPr>
          <a:xfrm>
            <a:off x="395536" y="2931998"/>
            <a:ext cx="4104456" cy="1872000"/>
          </a:xfrm>
        </p:spPr>
      </p:sp>
      <p:pic>
        <p:nvPicPr>
          <p:cNvPr id="14" name="Picture 5" descr="ÎÏÎ¿ÏÎ­Î»ÎµÏÎ¼Î± ÎµÎ¹ÎºÏÎ½Î±Ï Î³Î¹Î± snap fit parts 3d design"/>
          <p:cNvPicPr>
            <a:picLocks noChangeAspect="1" noChangeArrowheads="1"/>
          </p:cNvPicPr>
          <p:nvPr/>
        </p:nvPicPr>
        <p:blipFill>
          <a:blip r:embed="rId3" cstate="print"/>
          <a:srcRect/>
          <a:stretch>
            <a:fillRect/>
          </a:stretch>
        </p:blipFill>
        <p:spPr bwMode="auto">
          <a:xfrm>
            <a:off x="329734" y="2931790"/>
            <a:ext cx="4170258" cy="1872208"/>
          </a:xfrm>
          <a:prstGeom prst="rect">
            <a:avLst/>
          </a:prstGeom>
          <a:noFill/>
        </p:spPr>
      </p:pic>
      <p:sp>
        <p:nvSpPr>
          <p:cNvPr id="18" name="TextBox 6"/>
          <p:cNvSpPr txBox="1"/>
          <p:nvPr/>
        </p:nvSpPr>
        <p:spPr>
          <a:xfrm>
            <a:off x="4644008" y="3003798"/>
            <a:ext cx="4104456" cy="1754326"/>
          </a:xfrm>
          <a:prstGeom prst="rect">
            <a:avLst/>
          </a:prstGeom>
          <a:noFill/>
        </p:spPr>
        <p:txBody>
          <a:bodyPr wrap="square" rtlCol="0" anchor="ctr">
            <a:spAutoFit/>
          </a:bodyPr>
          <a:lstStyle/>
          <a:p>
            <a:r>
              <a:rPr lang="ro-RO" altLang="ko-KR" sz="1200" dirty="0">
                <a:solidFill>
                  <a:schemeClr val="bg1"/>
                </a:solidFill>
                <a:cs typeface="Arial" pitchFamily="34" charset="0"/>
              </a:rPr>
              <a:t>O piesă similară cu un cârlig este introdusă în altă piesă, în care se găsește o gaură sau spațiu special pentru ea. Acest lucru poate fi realizat deoarece acest cârlig este oarecum flexibil și se deplasează atunci când este inserat, și apoi revine la poziția normală, când ajunge în locul potrivit, ceea ce îl blochează.</a:t>
            </a:r>
            <a:endParaRPr lang="en-US" altLang="ko-KR" sz="1200" dirty="0">
              <a:solidFill>
                <a:schemeClr val="bg1"/>
              </a:solidFill>
              <a:cs typeface="Arial" pitchFamily="34" charset="0"/>
            </a:endParaRPr>
          </a:p>
          <a:p>
            <a:endParaRPr lang="en-US" altLang="ko-KR" sz="1200" dirty="0">
              <a:solidFill>
                <a:schemeClr val="bg1"/>
              </a:solidFill>
              <a:cs typeface="Arial" pitchFamily="34" charset="0"/>
            </a:endParaRPr>
          </a:p>
          <a:p>
            <a:r>
              <a:rPr lang="en-US" altLang="ko-KR" sz="1200" dirty="0">
                <a:solidFill>
                  <a:schemeClr val="bg1"/>
                </a:solidFill>
                <a:cs typeface="Arial" pitchFamily="34" charset="0"/>
              </a:rPr>
              <a:t>Problem</a:t>
            </a:r>
            <a:r>
              <a:rPr lang="ro-RO" altLang="ko-KR" sz="1200" dirty="0">
                <a:solidFill>
                  <a:schemeClr val="bg1"/>
                </a:solidFill>
                <a:cs typeface="Arial" pitchFamily="34" charset="0"/>
              </a:rPr>
              <a:t>e</a:t>
            </a:r>
            <a:r>
              <a:rPr lang="en-US" altLang="ko-KR" sz="1200" dirty="0">
                <a:solidFill>
                  <a:schemeClr val="bg1"/>
                </a:solidFill>
                <a:cs typeface="Arial" pitchFamily="34" charset="0"/>
              </a:rPr>
              <a:t>: </a:t>
            </a:r>
            <a:r>
              <a:rPr lang="ro-RO" altLang="ko-KR" sz="1200" dirty="0">
                <a:solidFill>
                  <a:schemeClr val="bg1"/>
                </a:solidFill>
                <a:cs typeface="Arial" pitchFamily="34" charset="0"/>
              </a:rPr>
              <a:t>Mânerul nu este foarte puternic, acesta deformându-se în timp. </a:t>
            </a:r>
            <a:endParaRPr lang="en-US" altLang="ko-KR" sz="1200" dirty="0">
              <a:solidFill>
                <a:schemeClr val="bg1"/>
              </a:solidFill>
              <a:cs typeface="Arial" pitchFamily="34" charset="0"/>
            </a:endParaRPr>
          </a:p>
        </p:txBody>
      </p:sp>
      <p:sp>
        <p:nvSpPr>
          <p:cNvPr id="20" name="19 - Θέση εικόνας"/>
          <p:cNvSpPr>
            <a:spLocks noGrp="1"/>
          </p:cNvSpPr>
          <p:nvPr>
            <p:ph type="pic" idx="15"/>
          </p:nvPr>
        </p:nvSpPr>
        <p:spPr/>
      </p:sp>
      <p:pic>
        <p:nvPicPr>
          <p:cNvPr id="19" name="Picture 8" descr="http://www.dsource.in/sites/default/files/course/designing-plastic-products-injection-moulding/assembly-techniques-plastics/snap-fits/images/02.jpg"/>
          <p:cNvPicPr>
            <a:picLocks noChangeAspect="1" noChangeArrowheads="1"/>
          </p:cNvPicPr>
          <p:nvPr/>
        </p:nvPicPr>
        <p:blipFill>
          <a:blip r:embed="rId4" cstate="print"/>
          <a:srcRect t="55467" r="51701" b="9067"/>
          <a:stretch>
            <a:fillRect/>
          </a:stretch>
        </p:blipFill>
        <p:spPr bwMode="auto">
          <a:xfrm>
            <a:off x="4625059" y="915566"/>
            <a:ext cx="4123405" cy="1872208"/>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14 - Θέση εικόνας" descr="melt.gif"/>
          <p:cNvPicPr>
            <a:picLocks noGrp="1" noChangeAspect="1"/>
          </p:cNvPicPr>
          <p:nvPr>
            <p:ph type="pic" idx="16"/>
          </p:nvPr>
        </p:nvPicPr>
        <p:blipFill>
          <a:blip r:embed="rId2" cstate="print"/>
          <a:srcRect t="9458" b="9458"/>
          <a:stretch>
            <a:fillRect/>
          </a:stretch>
        </p:blipFill>
        <p:spPr/>
      </p:pic>
      <p:sp>
        <p:nvSpPr>
          <p:cNvPr id="5" name="4 - Θέση κειμένου"/>
          <p:cNvSpPr>
            <a:spLocks noGrp="1"/>
          </p:cNvSpPr>
          <p:nvPr>
            <p:ph type="body" sz="quarter" idx="10"/>
          </p:nvPr>
        </p:nvSpPr>
        <p:spPr/>
        <p:txBody>
          <a:bodyPr/>
          <a:lstStyle/>
          <a:p>
            <a:r>
              <a:rPr lang="ro-RO" altLang="ko-KR" b="1" dirty="0">
                <a:solidFill>
                  <a:schemeClr val="accent1"/>
                </a:solidFill>
              </a:rPr>
              <a:t>Utilizarea elementelor de fixare</a:t>
            </a:r>
            <a:endParaRPr lang="el-GR" altLang="ko-KR" b="1" dirty="0">
              <a:solidFill>
                <a:schemeClr val="accent1"/>
              </a:solidFill>
            </a:endParaRPr>
          </a:p>
        </p:txBody>
      </p:sp>
      <p:sp>
        <p:nvSpPr>
          <p:cNvPr id="6" name="5 - TextBox"/>
          <p:cNvSpPr txBox="1"/>
          <p:nvPr/>
        </p:nvSpPr>
        <p:spPr>
          <a:xfrm>
            <a:off x="5004048" y="3063910"/>
            <a:ext cx="3240360" cy="1569660"/>
          </a:xfrm>
          <a:prstGeom prst="rect">
            <a:avLst/>
          </a:prstGeom>
          <a:noFill/>
        </p:spPr>
        <p:txBody>
          <a:bodyPr wrap="square" rtlCol="0">
            <a:spAutoFit/>
          </a:bodyPr>
          <a:lstStyle/>
          <a:p>
            <a:r>
              <a:rPr lang="ro-RO" altLang="ko-KR" sz="1200" dirty="0">
                <a:solidFill>
                  <a:schemeClr val="bg1"/>
                </a:solidFill>
                <a:cs typeface="Arial" pitchFamily="34" charset="0"/>
              </a:rPr>
              <a:t>Părțile tipărite 3D pot fi utilizate cu o gamă largă de elemente de fixare tradiționale, atunci când e necesară o forță sau versatilitate suplimentare. </a:t>
            </a:r>
            <a:endParaRPr lang="en-US" altLang="ko-KR" sz="1200" dirty="0">
              <a:solidFill>
                <a:schemeClr val="bg1"/>
              </a:solidFill>
              <a:cs typeface="Arial" pitchFamily="34" charset="0"/>
            </a:endParaRPr>
          </a:p>
          <a:p>
            <a:r>
              <a:rPr lang="ro-RO" altLang="ko-KR" sz="1200" dirty="0">
                <a:solidFill>
                  <a:schemeClr val="bg1"/>
                </a:solidFill>
                <a:cs typeface="Arial" pitchFamily="34" charset="0"/>
              </a:rPr>
              <a:t>Aceasta este o tehnică foarte bună pentru un prototip rapid și nu foarte elegant</a:t>
            </a:r>
            <a:r>
              <a:rPr lang="en-US" altLang="ko-KR" sz="1200" dirty="0">
                <a:solidFill>
                  <a:schemeClr val="bg1"/>
                </a:solidFill>
                <a:cs typeface="Arial" pitchFamily="34" charset="0"/>
              </a:rPr>
              <a:t>. </a:t>
            </a:r>
            <a:r>
              <a:rPr lang="en-US" altLang="ko-KR" sz="1200" dirty="0" err="1">
                <a:solidFill>
                  <a:schemeClr val="bg1"/>
                </a:solidFill>
                <a:cs typeface="Arial" pitchFamily="34" charset="0"/>
              </a:rPr>
              <a:t>Folosirea</a:t>
            </a:r>
            <a:r>
              <a:rPr lang="en-US" altLang="ko-KR" sz="1200" dirty="0">
                <a:solidFill>
                  <a:schemeClr val="bg1"/>
                </a:solidFill>
                <a:cs typeface="Arial" pitchFamily="34" charset="0"/>
              </a:rPr>
              <a:t> de </a:t>
            </a:r>
            <a:r>
              <a:rPr lang="ro-RO" altLang="ko-KR" sz="1200" dirty="0">
                <a:solidFill>
                  <a:schemeClr val="bg1"/>
                </a:solidFill>
                <a:cs typeface="Arial" pitchFamily="34" charset="0"/>
              </a:rPr>
              <a:t>ș</a:t>
            </a:r>
            <a:r>
              <a:rPr lang="en-US" altLang="ko-KR" sz="1200" dirty="0" err="1">
                <a:solidFill>
                  <a:schemeClr val="bg1"/>
                </a:solidFill>
                <a:cs typeface="Arial" pitchFamily="34" charset="0"/>
              </a:rPr>
              <a:t>uruburi</a:t>
            </a:r>
            <a:r>
              <a:rPr lang="en-US" altLang="ko-KR" sz="1200" dirty="0">
                <a:solidFill>
                  <a:schemeClr val="bg1"/>
                </a:solidFill>
                <a:cs typeface="Arial" pitchFamily="34" charset="0"/>
              </a:rPr>
              <a:t> e </a:t>
            </a:r>
            <a:r>
              <a:rPr lang="ro-RO" altLang="ko-KR" sz="1200" dirty="0">
                <a:solidFill>
                  <a:schemeClr val="bg1"/>
                </a:solidFill>
                <a:cs typeface="Arial" pitchFamily="34" charset="0"/>
              </a:rPr>
              <a:t>o metodă </a:t>
            </a:r>
            <a:r>
              <a:rPr lang="en-US" altLang="ko-KR" sz="1200" dirty="0">
                <a:solidFill>
                  <a:schemeClr val="bg1"/>
                </a:solidFill>
                <a:cs typeface="Arial" pitchFamily="34" charset="0"/>
              </a:rPr>
              <a:t>rapid</a:t>
            </a:r>
            <a:r>
              <a:rPr lang="ro-RO" altLang="ko-KR" sz="1200" dirty="0">
                <a:solidFill>
                  <a:schemeClr val="bg1"/>
                </a:solidFill>
                <a:cs typeface="Arial" pitchFamily="34" charset="0"/>
              </a:rPr>
              <a:t>ă, ieftină și necesită eforturi de proiectare minime. </a:t>
            </a:r>
            <a:endParaRPr lang="el-GR" altLang="ko-KR" sz="1200" dirty="0">
              <a:solidFill>
                <a:schemeClr val="bg1"/>
              </a:solidFill>
              <a:cs typeface="Arial" pitchFamily="34" charset="0"/>
            </a:endParaRPr>
          </a:p>
        </p:txBody>
      </p:sp>
      <p:pic>
        <p:nvPicPr>
          <p:cNvPr id="10" name="Picture 2"/>
          <p:cNvPicPr>
            <a:picLocks noGrp="1" noChangeAspect="1" noChangeArrowheads="1"/>
          </p:cNvPicPr>
          <p:nvPr>
            <p:ph type="pic" idx="13"/>
          </p:nvPr>
        </p:nvPicPr>
        <p:blipFill>
          <a:blip r:embed="rId3" cstate="print"/>
          <a:srcRect t="11808" b="11808"/>
          <a:stretch>
            <a:fillRect/>
          </a:stretch>
        </p:blipFill>
        <p:spPr bwMode="auto">
          <a:prstGeom prst="rect">
            <a:avLst/>
          </a:prstGeom>
          <a:noFill/>
          <a:ln w="9525">
            <a:noFill/>
            <a:miter lim="800000"/>
            <a:headEnd/>
            <a:tailEnd/>
          </a:ln>
        </p:spPr>
      </p:pic>
      <p:pic>
        <p:nvPicPr>
          <p:cNvPr id="12" name="Picture 3"/>
          <p:cNvPicPr>
            <a:picLocks noGrp="1" noChangeAspect="1" noChangeArrowheads="1"/>
          </p:cNvPicPr>
          <p:nvPr>
            <p:ph type="pic" idx="15"/>
          </p:nvPr>
        </p:nvPicPr>
        <p:blipFill>
          <a:blip r:embed="rId4" cstate="print"/>
          <a:srcRect t="15321" b="15321"/>
          <a:stretch>
            <a:fillRect/>
          </a:stretch>
        </p:blipFill>
        <p:spPr bwMode="auto">
          <a:prstGeom prst="rect">
            <a:avLst/>
          </a:prstGeom>
          <a:noFill/>
          <a:ln w="9525">
            <a:noFill/>
            <a:miter lim="800000"/>
            <a:headEnd/>
            <a:tailEnd/>
          </a:ln>
        </p:spPr>
      </p:pic>
      <p:sp>
        <p:nvSpPr>
          <p:cNvPr id="71685" name="AutoShape 5" descr="Threaded Insert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71687" name="AutoShape 7" descr="Threaded Insert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ro-RO" sz="3200" dirty="0"/>
              <a:t>Proiectarea îmbinărilor prin apăsare și prindere</a:t>
            </a:r>
            <a:endParaRPr lang="ko-KR" altLang="en-US" sz="3200" dirty="0"/>
          </a:p>
        </p:txBody>
      </p:sp>
      <p:sp>
        <p:nvSpPr>
          <p:cNvPr id="3" name="Text Placeholder 2"/>
          <p:cNvSpPr>
            <a:spLocks noGrp="1"/>
          </p:cNvSpPr>
          <p:nvPr>
            <p:ph type="body" sz="quarter" idx="11"/>
          </p:nvPr>
        </p:nvSpPr>
        <p:spPr/>
        <p:txBody>
          <a:bodyPr/>
          <a:lstStyle/>
          <a:p>
            <a:pPr lvl="0"/>
            <a:r>
              <a:rPr lang="ro-RO" altLang="ko-KR" dirty="0"/>
              <a:t>Îndrumări pentru proiectarea de bază</a:t>
            </a:r>
            <a:endParaRPr lang="en-US" altLang="ko-KR" dirty="0"/>
          </a:p>
        </p:txBody>
      </p:sp>
      <p:sp>
        <p:nvSpPr>
          <p:cNvPr id="4" name="Oval 3"/>
          <p:cNvSpPr/>
          <p:nvPr/>
        </p:nvSpPr>
        <p:spPr>
          <a:xfrm>
            <a:off x="794426" y="1404688"/>
            <a:ext cx="557704" cy="557704"/>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6" name="Oval 5"/>
          <p:cNvSpPr/>
          <p:nvPr/>
        </p:nvSpPr>
        <p:spPr>
          <a:xfrm>
            <a:off x="794426" y="3209652"/>
            <a:ext cx="557704" cy="557704"/>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8" name="Oval 21"/>
          <p:cNvSpPr>
            <a:spLocks noChangeAspect="1"/>
          </p:cNvSpPr>
          <p:nvPr/>
        </p:nvSpPr>
        <p:spPr>
          <a:xfrm>
            <a:off x="924390" y="1533409"/>
            <a:ext cx="297776" cy="300263"/>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lumMod val="75000"/>
                  <a:lumOff val="25000"/>
                </a:schemeClr>
              </a:solidFill>
            </a:endParaRPr>
          </a:p>
        </p:txBody>
      </p:sp>
      <p:sp>
        <p:nvSpPr>
          <p:cNvPr id="10" name="Rectangle 16"/>
          <p:cNvSpPr/>
          <p:nvPr/>
        </p:nvSpPr>
        <p:spPr>
          <a:xfrm rot="2700000">
            <a:off x="966973" y="3306177"/>
            <a:ext cx="212610" cy="381170"/>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12" name="Oval 11"/>
          <p:cNvSpPr/>
          <p:nvPr/>
        </p:nvSpPr>
        <p:spPr>
          <a:xfrm>
            <a:off x="4864934" y="1404688"/>
            <a:ext cx="557704" cy="557704"/>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14" name="Oval 13"/>
          <p:cNvSpPr/>
          <p:nvPr/>
        </p:nvSpPr>
        <p:spPr>
          <a:xfrm>
            <a:off x="4864934" y="3209652"/>
            <a:ext cx="557704" cy="557704"/>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sp>
        <p:nvSpPr>
          <p:cNvPr id="16" name="Donut 24"/>
          <p:cNvSpPr/>
          <p:nvPr/>
        </p:nvSpPr>
        <p:spPr>
          <a:xfrm>
            <a:off x="4986630" y="1525104"/>
            <a:ext cx="314313" cy="316872"/>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endParaRPr>
          </a:p>
        </p:txBody>
      </p:sp>
      <p:grpSp>
        <p:nvGrpSpPr>
          <p:cNvPr id="20" name="Group 19"/>
          <p:cNvGrpSpPr/>
          <p:nvPr/>
        </p:nvGrpSpPr>
        <p:grpSpPr>
          <a:xfrm>
            <a:off x="1558021" y="1361718"/>
            <a:ext cx="2830257" cy="1306666"/>
            <a:chOff x="1472558" y="836792"/>
            <a:chExt cx="2765965" cy="1306666"/>
          </a:xfrm>
        </p:grpSpPr>
        <p:sp>
          <p:nvSpPr>
            <p:cNvPr id="21" name="TextBox 20"/>
            <p:cNvSpPr txBox="1"/>
            <p:nvPr/>
          </p:nvSpPr>
          <p:spPr>
            <a:xfrm>
              <a:off x="1472558" y="1127795"/>
              <a:ext cx="2765965" cy="1015663"/>
            </a:xfrm>
            <a:prstGeom prst="rect">
              <a:avLst/>
            </a:prstGeom>
            <a:noFill/>
          </p:spPr>
          <p:txBody>
            <a:bodyPr wrap="square" rtlCol="0" anchor="ctr">
              <a:spAutoFit/>
            </a:bodyPr>
            <a:lstStyle/>
            <a:p>
              <a:r>
                <a:rPr lang="ro-RO" altLang="ko-KR" sz="1200" dirty="0">
                  <a:solidFill>
                    <a:schemeClr val="tx1">
                      <a:lumMod val="75000"/>
                      <a:lumOff val="25000"/>
                    </a:schemeClr>
                  </a:solidFill>
                  <a:cs typeface="Arial" pitchFamily="34" charset="0"/>
                </a:rPr>
                <a:t>Folosiți o diferență de</a:t>
              </a:r>
              <a:r>
                <a:rPr lang="en-US" altLang="ko-KR" sz="1200" dirty="0">
                  <a:solidFill>
                    <a:schemeClr val="tx1">
                      <a:lumMod val="75000"/>
                      <a:lumOff val="25000"/>
                    </a:schemeClr>
                  </a:solidFill>
                  <a:cs typeface="Arial" pitchFamily="34" charset="0"/>
                </a:rPr>
                <a:t> 0.2mm </a:t>
              </a:r>
              <a:r>
                <a:rPr lang="ro-RO" altLang="ko-KR" sz="1200" dirty="0">
                  <a:solidFill>
                    <a:schemeClr val="tx1">
                      <a:lumMod val="75000"/>
                      <a:lumOff val="25000"/>
                    </a:schemeClr>
                  </a:solidFill>
                  <a:cs typeface="Arial" pitchFamily="34" charset="0"/>
                </a:rPr>
                <a:t>pentru o îmbinare fixă </a:t>
              </a:r>
              <a:r>
                <a:rPr lang="en-US" altLang="ko-KR" sz="1200" dirty="0">
                  <a:solidFill>
                    <a:schemeClr val="tx1">
                      <a:lumMod val="75000"/>
                      <a:lumOff val="25000"/>
                    </a:schemeClr>
                  </a:solidFill>
                  <a:cs typeface="Arial" pitchFamily="34" charset="0"/>
                </a:rPr>
                <a:t>(</a:t>
              </a:r>
              <a:r>
                <a:rPr lang="ro-RO" altLang="ko-KR" sz="1200" dirty="0">
                  <a:solidFill>
                    <a:schemeClr val="tx1">
                      <a:lumMod val="75000"/>
                      <a:lumOff val="25000"/>
                    </a:schemeClr>
                  </a:solidFill>
                  <a:cs typeface="Arial" pitchFamily="34" charset="0"/>
                </a:rPr>
                <a:t>la îmbinările prin apăsare, conectori</a:t>
              </a:r>
              <a:r>
                <a:rPr lang="en-US" altLang="ko-KR" sz="1200" dirty="0">
                  <a:solidFill>
                    <a:schemeClr val="tx1">
                      <a:lumMod val="75000"/>
                      <a:lumOff val="25000"/>
                    </a:schemeClr>
                  </a:solidFill>
                  <a:cs typeface="Arial" pitchFamily="34" charset="0"/>
                </a:rPr>
                <a:t>) </a:t>
              </a:r>
              <a:r>
                <a:rPr lang="ro-RO" altLang="ko-KR" sz="1200" dirty="0">
                  <a:solidFill>
                    <a:schemeClr val="tx1">
                      <a:lumMod val="75000"/>
                      <a:lumOff val="25000"/>
                    </a:schemeClr>
                  </a:solidFill>
                  <a:cs typeface="Arial" pitchFamily="34" charset="0"/>
                </a:rPr>
                <a:t>și o diferență de </a:t>
              </a:r>
              <a:r>
                <a:rPr lang="en-US" altLang="ko-KR" sz="1200" dirty="0">
                  <a:solidFill>
                    <a:schemeClr val="tx1">
                      <a:lumMod val="75000"/>
                      <a:lumOff val="25000"/>
                    </a:schemeClr>
                  </a:solidFill>
                  <a:cs typeface="Arial" pitchFamily="34" charset="0"/>
                </a:rPr>
                <a:t>0.4mm </a:t>
              </a:r>
              <a:r>
                <a:rPr lang="ro-RO" altLang="ko-KR" sz="1200" dirty="0">
                  <a:solidFill>
                    <a:schemeClr val="tx1">
                      <a:lumMod val="75000"/>
                      <a:lumOff val="25000"/>
                    </a:schemeClr>
                  </a:solidFill>
                  <a:cs typeface="Arial" pitchFamily="34" charset="0"/>
                </a:rPr>
                <a:t>pentru o îmbinare lejeră </a:t>
              </a:r>
              <a:r>
                <a:rPr lang="en-US" altLang="ko-KR" sz="1200" dirty="0">
                  <a:solidFill>
                    <a:schemeClr val="tx1">
                      <a:lumMod val="75000"/>
                      <a:lumOff val="25000"/>
                    </a:schemeClr>
                  </a:solidFill>
                  <a:cs typeface="Arial" pitchFamily="34" charset="0"/>
                </a:rPr>
                <a:t>(</a:t>
              </a:r>
              <a:r>
                <a:rPr lang="ro-RO" altLang="ko-KR" sz="1200" dirty="0">
                  <a:solidFill>
                    <a:schemeClr val="tx1">
                      <a:lumMod val="75000"/>
                      <a:lumOff val="25000"/>
                    </a:schemeClr>
                  </a:solidFill>
                  <a:cs typeface="Arial" pitchFamily="34" charset="0"/>
                </a:rPr>
                <a:t>pentru balamale, capace</a:t>
              </a:r>
              <a:r>
                <a:rPr lang="en-US" altLang="ko-KR" sz="1200" dirty="0">
                  <a:solidFill>
                    <a:schemeClr val="tx1">
                      <a:lumMod val="75000"/>
                      <a:lumOff val="25000"/>
                    </a:schemeClr>
                  </a:solidFill>
                  <a:cs typeface="Arial" pitchFamily="34" charset="0"/>
                </a:rPr>
                <a:t>). </a:t>
              </a:r>
              <a:endParaRPr lang="ko-KR" altLang="en-US" sz="1200" dirty="0">
                <a:solidFill>
                  <a:schemeClr val="tx1">
                    <a:lumMod val="75000"/>
                    <a:lumOff val="25000"/>
                  </a:schemeClr>
                </a:solidFill>
                <a:cs typeface="Arial" pitchFamily="34" charset="0"/>
              </a:endParaRPr>
            </a:p>
          </p:txBody>
        </p:sp>
        <p:sp>
          <p:nvSpPr>
            <p:cNvPr id="22" name="TextBox 21"/>
            <p:cNvSpPr txBox="1"/>
            <p:nvPr/>
          </p:nvSpPr>
          <p:spPr>
            <a:xfrm>
              <a:off x="1472558" y="836792"/>
              <a:ext cx="2765965" cy="276999"/>
            </a:xfrm>
            <a:prstGeom prst="rect">
              <a:avLst/>
            </a:prstGeom>
            <a:noFill/>
          </p:spPr>
          <p:txBody>
            <a:bodyPr wrap="square" rtlCol="0" anchor="ctr">
              <a:spAutoFit/>
            </a:bodyPr>
            <a:lstStyle/>
            <a:p>
              <a:r>
                <a:rPr lang="en-US" altLang="ko-KR" sz="1200" b="1" dirty="0" err="1">
                  <a:solidFill>
                    <a:schemeClr val="tx1">
                      <a:lumMod val="75000"/>
                      <a:lumOff val="25000"/>
                    </a:schemeClr>
                  </a:solidFill>
                  <a:cs typeface="Arial" pitchFamily="34" charset="0"/>
                </a:rPr>
                <a:t>Toleran</a:t>
              </a:r>
              <a:r>
                <a:rPr lang="ro-RO" altLang="ko-KR" sz="1200" b="1" dirty="0">
                  <a:solidFill>
                    <a:schemeClr val="tx1">
                      <a:lumMod val="75000"/>
                      <a:lumOff val="25000"/>
                    </a:schemeClr>
                  </a:solidFill>
                  <a:cs typeface="Arial" pitchFamily="34" charset="0"/>
                </a:rPr>
                <a:t>ța</a:t>
              </a:r>
              <a:endParaRPr lang="ko-KR" altLang="en-US" sz="1200" b="1" dirty="0">
                <a:solidFill>
                  <a:schemeClr val="tx1">
                    <a:lumMod val="75000"/>
                    <a:lumOff val="25000"/>
                  </a:schemeClr>
                </a:solidFill>
                <a:cs typeface="Arial" pitchFamily="34" charset="0"/>
              </a:endParaRPr>
            </a:p>
          </p:txBody>
        </p:sp>
      </p:grpSp>
      <p:grpSp>
        <p:nvGrpSpPr>
          <p:cNvPr id="26" name="Group 25"/>
          <p:cNvGrpSpPr/>
          <p:nvPr/>
        </p:nvGrpSpPr>
        <p:grpSpPr>
          <a:xfrm>
            <a:off x="1558022" y="3128449"/>
            <a:ext cx="2830257" cy="1315509"/>
            <a:chOff x="1472558" y="998559"/>
            <a:chExt cx="2765965" cy="1315509"/>
          </a:xfrm>
        </p:grpSpPr>
        <p:sp>
          <p:nvSpPr>
            <p:cNvPr id="27" name="TextBox 26"/>
            <p:cNvSpPr txBox="1"/>
            <p:nvPr/>
          </p:nvSpPr>
          <p:spPr>
            <a:xfrm>
              <a:off x="1472558" y="1298405"/>
              <a:ext cx="2765965" cy="1015663"/>
            </a:xfrm>
            <a:prstGeom prst="rect">
              <a:avLst/>
            </a:prstGeom>
            <a:noFill/>
          </p:spPr>
          <p:txBody>
            <a:bodyPr wrap="square" rtlCol="0" anchor="ctr">
              <a:spAutoFit/>
            </a:bodyPr>
            <a:lstStyle/>
            <a:p>
              <a:r>
                <a:rPr lang="ro-RO" altLang="ko-KR" sz="1200" dirty="0">
                  <a:solidFill>
                    <a:schemeClr val="tx1">
                      <a:lumMod val="75000"/>
                      <a:lumOff val="25000"/>
                    </a:schemeClr>
                  </a:solidFill>
                  <a:cs typeface="Arial" pitchFamily="34" charset="0"/>
                </a:rPr>
                <a:t>E indicată testarea conectorilor pentru a găsi toleranța cea mai bună. Pentru a evita risipa de timp și material, tipăriți doar părțile pe care le testați, în loc să tipăriți întregul model. </a:t>
              </a:r>
              <a:endParaRPr lang="en-US" altLang="ko-KR" sz="1200" dirty="0">
                <a:solidFill>
                  <a:schemeClr val="tx1">
                    <a:lumMod val="75000"/>
                    <a:lumOff val="25000"/>
                  </a:schemeClr>
                </a:solidFill>
                <a:cs typeface="Arial" pitchFamily="34" charset="0"/>
              </a:endParaRPr>
            </a:p>
          </p:txBody>
        </p:sp>
        <p:sp>
          <p:nvSpPr>
            <p:cNvPr id="28" name="TextBox 27"/>
            <p:cNvSpPr txBox="1"/>
            <p:nvPr/>
          </p:nvSpPr>
          <p:spPr>
            <a:xfrm>
              <a:off x="1472558" y="998559"/>
              <a:ext cx="2765965" cy="276999"/>
            </a:xfrm>
            <a:prstGeom prst="rect">
              <a:avLst/>
            </a:prstGeom>
            <a:noFill/>
          </p:spPr>
          <p:txBody>
            <a:bodyPr wrap="square" rtlCol="0" anchor="ctr">
              <a:spAutoFit/>
            </a:bodyPr>
            <a:lstStyle/>
            <a:p>
              <a:r>
                <a:rPr lang="ro-RO" altLang="ko-KR" sz="1200" b="1" dirty="0">
                  <a:solidFill>
                    <a:schemeClr val="tx1">
                      <a:lumMod val="75000"/>
                      <a:lumOff val="25000"/>
                    </a:schemeClr>
                  </a:solidFill>
                  <a:cs typeface="Arial" pitchFamily="34" charset="0"/>
                </a:rPr>
                <a:t>Testarea timpurie și repetată</a:t>
              </a:r>
              <a:endParaRPr lang="ko-KR" altLang="en-US" sz="1200" b="1" dirty="0">
                <a:solidFill>
                  <a:schemeClr val="tx1">
                    <a:lumMod val="75000"/>
                    <a:lumOff val="25000"/>
                  </a:schemeClr>
                </a:solidFill>
                <a:cs typeface="Arial" pitchFamily="34" charset="0"/>
              </a:endParaRPr>
            </a:p>
          </p:txBody>
        </p:sp>
      </p:grpSp>
      <p:grpSp>
        <p:nvGrpSpPr>
          <p:cNvPr id="32" name="Group 31"/>
          <p:cNvGrpSpPr/>
          <p:nvPr/>
        </p:nvGrpSpPr>
        <p:grpSpPr>
          <a:xfrm>
            <a:off x="5663094" y="1315551"/>
            <a:ext cx="2830256" cy="1610340"/>
            <a:chOff x="1494005" y="767726"/>
            <a:chExt cx="2765965" cy="1610340"/>
          </a:xfrm>
        </p:grpSpPr>
        <p:sp>
          <p:nvSpPr>
            <p:cNvPr id="33" name="TextBox 32"/>
            <p:cNvSpPr txBox="1"/>
            <p:nvPr/>
          </p:nvSpPr>
          <p:spPr>
            <a:xfrm>
              <a:off x="1494005" y="1362403"/>
              <a:ext cx="2765965" cy="1015663"/>
            </a:xfrm>
            <a:prstGeom prst="rect">
              <a:avLst/>
            </a:prstGeom>
            <a:noFill/>
          </p:spPr>
          <p:txBody>
            <a:bodyPr wrap="square" rtlCol="0" anchor="ctr">
              <a:spAutoFit/>
            </a:bodyPr>
            <a:lstStyle/>
            <a:p>
              <a:r>
                <a:rPr lang="ro-RO" altLang="ko-KR" sz="1200" dirty="0">
                  <a:solidFill>
                    <a:schemeClr val="tx1">
                      <a:lumMod val="75000"/>
                      <a:lumOff val="25000"/>
                    </a:schemeClr>
                  </a:solidFill>
                  <a:cs typeface="Arial" pitchFamily="34" charset="0"/>
                </a:rPr>
                <a:t>Evitați tipărirea elementelor de prindere pe direcția Z (tipărire verticală), deoarece sunt mult mai puțin rezistente decât dacă sunt tipărite în direcțiile x sau z. </a:t>
              </a:r>
              <a:endParaRPr lang="ko-KR" altLang="en-US" sz="1200" dirty="0">
                <a:solidFill>
                  <a:schemeClr val="tx1">
                    <a:lumMod val="75000"/>
                    <a:lumOff val="25000"/>
                  </a:schemeClr>
                </a:solidFill>
                <a:cs typeface="Arial" pitchFamily="34" charset="0"/>
              </a:endParaRPr>
            </a:p>
          </p:txBody>
        </p:sp>
        <p:sp>
          <p:nvSpPr>
            <p:cNvPr id="34" name="TextBox 33"/>
            <p:cNvSpPr txBox="1"/>
            <p:nvPr/>
          </p:nvSpPr>
          <p:spPr>
            <a:xfrm>
              <a:off x="1494005" y="767726"/>
              <a:ext cx="2765965" cy="646331"/>
            </a:xfrm>
            <a:prstGeom prst="rect">
              <a:avLst/>
            </a:prstGeom>
            <a:noFill/>
          </p:spPr>
          <p:txBody>
            <a:bodyPr wrap="square" rtlCol="0" anchor="ctr">
              <a:spAutoFit/>
            </a:bodyPr>
            <a:lstStyle/>
            <a:p>
              <a:r>
                <a:rPr lang="ro-RO" altLang="ko-KR" sz="1200" b="1" dirty="0">
                  <a:solidFill>
                    <a:schemeClr val="tx1">
                      <a:lumMod val="75000"/>
                      <a:lumOff val="25000"/>
                    </a:schemeClr>
                  </a:solidFill>
                  <a:cs typeface="Arial" pitchFamily="34" charset="0"/>
                </a:rPr>
                <a:t>Construirea elementelor de prindere în planul Z conduce a rezistența cea mai mică</a:t>
              </a:r>
              <a:endParaRPr lang="ko-KR" altLang="en-US" sz="1200" b="1" dirty="0">
                <a:solidFill>
                  <a:schemeClr val="tx1">
                    <a:lumMod val="75000"/>
                    <a:lumOff val="25000"/>
                  </a:schemeClr>
                </a:solidFill>
                <a:cs typeface="Arial" pitchFamily="34" charset="0"/>
              </a:endParaRPr>
            </a:p>
          </p:txBody>
        </p:sp>
      </p:grpSp>
      <p:grpSp>
        <p:nvGrpSpPr>
          <p:cNvPr id="38" name="Group 37"/>
          <p:cNvGrpSpPr/>
          <p:nvPr/>
        </p:nvGrpSpPr>
        <p:grpSpPr>
          <a:xfrm>
            <a:off x="5630175" y="3128449"/>
            <a:ext cx="2852202" cy="1323060"/>
            <a:chOff x="1472558" y="998559"/>
            <a:chExt cx="2787412" cy="1323060"/>
          </a:xfrm>
        </p:grpSpPr>
        <p:sp>
          <p:nvSpPr>
            <p:cNvPr id="39" name="TextBox 38"/>
            <p:cNvSpPr txBox="1"/>
            <p:nvPr/>
          </p:nvSpPr>
          <p:spPr>
            <a:xfrm>
              <a:off x="1494005" y="1305956"/>
              <a:ext cx="2765965" cy="1015663"/>
            </a:xfrm>
            <a:prstGeom prst="rect">
              <a:avLst/>
            </a:prstGeom>
            <a:noFill/>
          </p:spPr>
          <p:txBody>
            <a:bodyPr wrap="square" rtlCol="0" anchor="ctr">
              <a:spAutoFit/>
            </a:bodyPr>
            <a:lstStyle/>
            <a:p>
              <a:r>
                <a:rPr lang="ro-RO" altLang="ko-KR" sz="1200" dirty="0">
                  <a:solidFill>
                    <a:schemeClr val="tx1">
                      <a:lumMod val="75000"/>
                      <a:lumOff val="25000"/>
                    </a:schemeClr>
                  </a:solidFill>
                  <a:cs typeface="Arial" pitchFamily="34" charset="0"/>
                </a:rPr>
                <a:t>Cel mai bine e să construiți modelul la scara corectă. Dar atunci când trebuie să redimensionați un model ce conține părți conectate, va trebui să ajustați toleranța. </a:t>
              </a:r>
              <a:endParaRPr lang="en-US" altLang="ko-KR" sz="1200" dirty="0">
                <a:solidFill>
                  <a:schemeClr val="tx1">
                    <a:lumMod val="75000"/>
                    <a:lumOff val="25000"/>
                  </a:schemeClr>
                </a:solidFill>
                <a:cs typeface="Arial" pitchFamily="34" charset="0"/>
              </a:endParaRPr>
            </a:p>
          </p:txBody>
        </p:sp>
        <p:sp>
          <p:nvSpPr>
            <p:cNvPr id="40" name="TextBox 39"/>
            <p:cNvSpPr txBox="1"/>
            <p:nvPr/>
          </p:nvSpPr>
          <p:spPr>
            <a:xfrm>
              <a:off x="1472558" y="998559"/>
              <a:ext cx="2765965" cy="276999"/>
            </a:xfrm>
            <a:prstGeom prst="rect">
              <a:avLst/>
            </a:prstGeom>
            <a:noFill/>
          </p:spPr>
          <p:txBody>
            <a:bodyPr wrap="square" rtlCol="0" anchor="ctr">
              <a:spAutoFit/>
            </a:bodyPr>
            <a:lstStyle/>
            <a:p>
              <a:r>
                <a:rPr lang="ro-RO" altLang="ko-KR" sz="1200" b="1" dirty="0">
                  <a:solidFill>
                    <a:schemeClr val="tx1">
                      <a:lumMod val="75000"/>
                      <a:lumOff val="25000"/>
                    </a:schemeClr>
                  </a:solidFill>
                  <a:cs typeface="Arial" pitchFamily="34" charset="0"/>
                </a:rPr>
                <a:t>Atenție la redimensionare</a:t>
              </a:r>
              <a:endParaRPr lang="ko-KR" altLang="en-US" sz="1200" b="1" dirty="0">
                <a:solidFill>
                  <a:schemeClr val="tx1">
                    <a:lumMod val="75000"/>
                    <a:lumOff val="25000"/>
                  </a:schemeClr>
                </a:solidFill>
                <a:cs typeface="Arial" pitchFamily="34" charset="0"/>
              </a:endParaRPr>
            </a:p>
          </p:txBody>
        </p:sp>
      </p:grpSp>
      <p:sp>
        <p:nvSpPr>
          <p:cNvPr id="45" name="Rounded Rectangle 32">
            <a:extLst>
              <a:ext uri="{FF2B5EF4-FFF2-40B4-BE49-F238E27FC236}">
                <a16:creationId xmlns:a16="http://schemas.microsoft.com/office/drawing/2014/main" id="{FEAA6FB7-B0A9-4A5F-83F2-DFE5B52B5C2C}"/>
              </a:ext>
            </a:extLst>
          </p:cNvPr>
          <p:cNvSpPr/>
          <p:nvPr/>
        </p:nvSpPr>
        <p:spPr>
          <a:xfrm>
            <a:off x="4956433" y="3316223"/>
            <a:ext cx="335647" cy="335647"/>
          </a:xfrm>
          <a:custGeom>
            <a:avLst/>
            <a:gdLst/>
            <a:ahLst/>
            <a:cxnLst/>
            <a:rect l="l" t="t" r="r" b="b"/>
            <a:pathLst>
              <a:path w="3240000" h="3240000">
                <a:moveTo>
                  <a:pt x="2019696" y="2510955"/>
                </a:moveTo>
                <a:lnTo>
                  <a:pt x="2019696" y="2797359"/>
                </a:lnTo>
                <a:lnTo>
                  <a:pt x="2914589" y="2797359"/>
                </a:lnTo>
                <a:lnTo>
                  <a:pt x="2914589" y="2510955"/>
                </a:lnTo>
                <a:close/>
                <a:moveTo>
                  <a:pt x="2019696" y="2081348"/>
                </a:moveTo>
                <a:lnTo>
                  <a:pt x="2019696" y="2367752"/>
                </a:lnTo>
                <a:lnTo>
                  <a:pt x="2914589" y="2367752"/>
                </a:lnTo>
                <a:lnTo>
                  <a:pt x="2914589" y="2081348"/>
                </a:lnTo>
                <a:close/>
                <a:moveTo>
                  <a:pt x="580710" y="2021703"/>
                </a:moveTo>
                <a:lnTo>
                  <a:pt x="378191" y="2224222"/>
                </a:lnTo>
                <a:lnTo>
                  <a:pt x="593323" y="2439354"/>
                </a:lnTo>
                <a:lnTo>
                  <a:pt x="378191" y="2654485"/>
                </a:lnTo>
                <a:lnTo>
                  <a:pt x="580710" y="2857004"/>
                </a:lnTo>
                <a:lnTo>
                  <a:pt x="795842" y="2641872"/>
                </a:lnTo>
                <a:lnTo>
                  <a:pt x="1010973" y="2857004"/>
                </a:lnTo>
                <a:lnTo>
                  <a:pt x="1213492" y="2654485"/>
                </a:lnTo>
                <a:lnTo>
                  <a:pt x="998360" y="2439354"/>
                </a:lnTo>
                <a:lnTo>
                  <a:pt x="1213492" y="2224222"/>
                </a:lnTo>
                <a:lnTo>
                  <a:pt x="1010973" y="2021703"/>
                </a:lnTo>
                <a:lnTo>
                  <a:pt x="795842" y="2236835"/>
                </a:lnTo>
                <a:close/>
                <a:moveTo>
                  <a:pt x="1656000" y="1656001"/>
                </a:moveTo>
                <a:lnTo>
                  <a:pt x="3240000" y="1656001"/>
                </a:lnTo>
                <a:lnTo>
                  <a:pt x="3240000" y="2699989"/>
                </a:lnTo>
                <a:cubicBezTo>
                  <a:pt x="3240000" y="2998229"/>
                  <a:pt x="2998229" y="3240000"/>
                  <a:pt x="2699989" y="3240000"/>
                </a:cubicBezTo>
                <a:lnTo>
                  <a:pt x="1656000" y="3240000"/>
                </a:lnTo>
                <a:close/>
                <a:moveTo>
                  <a:pt x="0" y="1656001"/>
                </a:moveTo>
                <a:lnTo>
                  <a:pt x="1584000" y="1656001"/>
                </a:lnTo>
                <a:lnTo>
                  <a:pt x="1584000" y="3240000"/>
                </a:lnTo>
                <a:lnTo>
                  <a:pt x="540011" y="3240000"/>
                </a:lnTo>
                <a:cubicBezTo>
                  <a:pt x="241771" y="3240000"/>
                  <a:pt x="0" y="2998229"/>
                  <a:pt x="0" y="2699989"/>
                </a:cubicBezTo>
                <a:close/>
                <a:moveTo>
                  <a:pt x="2467143" y="957859"/>
                </a:moveTo>
                <a:cubicBezTo>
                  <a:pt x="2388055" y="957859"/>
                  <a:pt x="2323941" y="1021973"/>
                  <a:pt x="2323941" y="1101061"/>
                </a:cubicBezTo>
                <a:cubicBezTo>
                  <a:pt x="2323941" y="1180149"/>
                  <a:pt x="2388055" y="1244263"/>
                  <a:pt x="2467143" y="1244263"/>
                </a:cubicBezTo>
                <a:cubicBezTo>
                  <a:pt x="2546231" y="1244263"/>
                  <a:pt x="2610345" y="1180149"/>
                  <a:pt x="2610345" y="1101061"/>
                </a:cubicBezTo>
                <a:cubicBezTo>
                  <a:pt x="2610345" y="1021973"/>
                  <a:pt x="2546231" y="957859"/>
                  <a:pt x="2467143" y="957859"/>
                </a:cubicBezTo>
                <a:close/>
                <a:moveTo>
                  <a:pt x="2019696" y="635775"/>
                </a:moveTo>
                <a:lnTo>
                  <a:pt x="2019696" y="922180"/>
                </a:lnTo>
                <a:lnTo>
                  <a:pt x="2914589" y="922180"/>
                </a:lnTo>
                <a:lnTo>
                  <a:pt x="2914589" y="635775"/>
                </a:lnTo>
                <a:close/>
                <a:moveTo>
                  <a:pt x="652639" y="331531"/>
                </a:moveTo>
                <a:lnTo>
                  <a:pt x="652639" y="635775"/>
                </a:lnTo>
                <a:lnTo>
                  <a:pt x="348395" y="635775"/>
                </a:lnTo>
                <a:lnTo>
                  <a:pt x="348395" y="922180"/>
                </a:lnTo>
                <a:lnTo>
                  <a:pt x="652639" y="922180"/>
                </a:lnTo>
                <a:lnTo>
                  <a:pt x="652639" y="1226424"/>
                </a:lnTo>
                <a:lnTo>
                  <a:pt x="939044" y="1226424"/>
                </a:lnTo>
                <a:lnTo>
                  <a:pt x="939044" y="922180"/>
                </a:lnTo>
                <a:lnTo>
                  <a:pt x="1243288" y="922180"/>
                </a:lnTo>
                <a:lnTo>
                  <a:pt x="1243288" y="635775"/>
                </a:lnTo>
                <a:lnTo>
                  <a:pt x="939044" y="635775"/>
                </a:lnTo>
                <a:lnTo>
                  <a:pt x="939044" y="331531"/>
                </a:lnTo>
                <a:close/>
                <a:moveTo>
                  <a:pt x="2467143" y="313692"/>
                </a:moveTo>
                <a:cubicBezTo>
                  <a:pt x="2388055" y="313692"/>
                  <a:pt x="2323941" y="377806"/>
                  <a:pt x="2323941" y="456894"/>
                </a:cubicBezTo>
                <a:cubicBezTo>
                  <a:pt x="2323941" y="535982"/>
                  <a:pt x="2388055" y="600096"/>
                  <a:pt x="2467143" y="600096"/>
                </a:cubicBezTo>
                <a:cubicBezTo>
                  <a:pt x="2546231" y="600096"/>
                  <a:pt x="2610345" y="535982"/>
                  <a:pt x="2610345" y="456894"/>
                </a:cubicBezTo>
                <a:cubicBezTo>
                  <a:pt x="2610345" y="377806"/>
                  <a:pt x="2546231" y="313692"/>
                  <a:pt x="2467143" y="313692"/>
                </a:cubicBezTo>
                <a:close/>
                <a:moveTo>
                  <a:pt x="540011" y="0"/>
                </a:moveTo>
                <a:lnTo>
                  <a:pt x="2699989" y="0"/>
                </a:lnTo>
                <a:cubicBezTo>
                  <a:pt x="2998229" y="0"/>
                  <a:pt x="3240000" y="241771"/>
                  <a:pt x="3240000" y="540011"/>
                </a:cubicBezTo>
                <a:lnTo>
                  <a:pt x="3240000" y="1584001"/>
                </a:lnTo>
                <a:lnTo>
                  <a:pt x="1656000" y="1584001"/>
                </a:lnTo>
                <a:lnTo>
                  <a:pt x="1656000" y="1"/>
                </a:lnTo>
                <a:lnTo>
                  <a:pt x="1584000" y="1"/>
                </a:lnTo>
                <a:lnTo>
                  <a:pt x="1584000" y="1584001"/>
                </a:lnTo>
                <a:lnTo>
                  <a:pt x="0" y="1584001"/>
                </a:lnTo>
                <a:lnTo>
                  <a:pt x="0" y="540011"/>
                </a:lnTo>
                <a:cubicBezTo>
                  <a:pt x="0" y="241771"/>
                  <a:pt x="241771" y="0"/>
                  <a:pt x="54001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Tree>
    <p:extLst>
      <p:ext uri="{BB962C8B-B14F-4D97-AF65-F5344CB8AC3E}">
        <p14:creationId xmlns:p14="http://schemas.microsoft.com/office/powerpoint/2010/main" val="3239406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ro-RO" altLang="ko-KR" dirty="0">
                <a:solidFill>
                  <a:schemeClr val="tx1">
                    <a:lumMod val="75000"/>
                    <a:lumOff val="25000"/>
                  </a:schemeClr>
                </a:solidFill>
              </a:rPr>
              <a:t>Roți dințate și cremaliere</a:t>
            </a:r>
            <a:endParaRPr lang="ko-KR" altLang="en-US" dirty="0">
              <a:solidFill>
                <a:schemeClr val="tx1">
                  <a:lumMod val="75000"/>
                  <a:lumOff val="25000"/>
                </a:schemeClr>
              </a:solidFill>
            </a:endParaRPr>
          </a:p>
        </p:txBody>
      </p:sp>
      <p:sp>
        <p:nvSpPr>
          <p:cNvPr id="4" name="Freeform 3"/>
          <p:cNvSpPr/>
          <p:nvPr/>
        </p:nvSpPr>
        <p:spPr>
          <a:xfrm>
            <a:off x="1926754" y="2283718"/>
            <a:ext cx="713769" cy="576064"/>
          </a:xfrm>
          <a:custGeom>
            <a:avLst/>
            <a:gdLst/>
            <a:ahLst/>
            <a:cxnLst/>
            <a:rect l="l" t="t" r="r" b="b"/>
            <a:pathLst>
              <a:path w="3307788" h="2669631">
                <a:moveTo>
                  <a:pt x="2793832" y="1478391"/>
                </a:moveTo>
                <a:cubicBezTo>
                  <a:pt x="2772990" y="1635402"/>
                  <a:pt x="2717678" y="1784517"/>
                  <a:pt x="2633007" y="1915952"/>
                </a:cubicBezTo>
                <a:cubicBezTo>
                  <a:pt x="2695386" y="1951862"/>
                  <a:pt x="2772768" y="1955673"/>
                  <a:pt x="2841607" y="1924185"/>
                </a:cubicBezTo>
                <a:cubicBezTo>
                  <a:pt x="2943442" y="1877605"/>
                  <a:pt x="2999062" y="1766364"/>
                  <a:pt x="2975226" y="1656948"/>
                </a:cubicBezTo>
                <a:cubicBezTo>
                  <a:pt x="2955176" y="1564911"/>
                  <a:pt x="2883463" y="1495086"/>
                  <a:pt x="2793832" y="1478391"/>
                </a:cubicBezTo>
                <a:close/>
                <a:moveTo>
                  <a:pt x="2807611" y="1247700"/>
                </a:moveTo>
                <a:lnTo>
                  <a:pt x="2807472" y="1256060"/>
                </a:lnTo>
                <a:cubicBezTo>
                  <a:pt x="2994195" y="1281771"/>
                  <a:pt x="3148201" y="1421768"/>
                  <a:pt x="3189276" y="1610317"/>
                </a:cubicBezTo>
                <a:cubicBezTo>
                  <a:pt x="3235041" y="1820393"/>
                  <a:pt x="3128252" y="2033972"/>
                  <a:pt x="2932732" y="2123406"/>
                </a:cubicBezTo>
                <a:cubicBezTo>
                  <a:pt x="2789297" y="2189015"/>
                  <a:pt x="2626543" y="2174805"/>
                  <a:pt x="2499470" y="2094044"/>
                </a:cubicBezTo>
                <a:cubicBezTo>
                  <a:pt x="2427194" y="2172627"/>
                  <a:pt x="2343030" y="2241391"/>
                  <a:pt x="2248861" y="2297980"/>
                </a:cubicBezTo>
                <a:cubicBezTo>
                  <a:pt x="2178351" y="2340352"/>
                  <a:pt x="2104446" y="2374567"/>
                  <a:pt x="2027600" y="2398134"/>
                </a:cubicBezTo>
                <a:lnTo>
                  <a:pt x="3307788" y="2397615"/>
                </a:lnTo>
                <a:cubicBezTo>
                  <a:pt x="3265361" y="2549905"/>
                  <a:pt x="2537441" y="2669620"/>
                  <a:pt x="1653814" y="2669631"/>
                </a:cubicBezTo>
                <a:cubicBezTo>
                  <a:pt x="773102" y="2669642"/>
                  <a:pt x="46417" y="2550707"/>
                  <a:pt x="0" y="2398955"/>
                </a:cubicBezTo>
                <a:lnTo>
                  <a:pt x="1280678" y="2398436"/>
                </a:lnTo>
                <a:cubicBezTo>
                  <a:pt x="1203764" y="2374915"/>
                  <a:pt x="1129786" y="2340732"/>
                  <a:pt x="1059201" y="2298380"/>
                </a:cubicBezTo>
                <a:cubicBezTo>
                  <a:pt x="693039" y="2078675"/>
                  <a:pt x="477900" y="1674935"/>
                  <a:pt x="499745" y="1248476"/>
                </a:cubicBezTo>
                <a:close/>
                <a:moveTo>
                  <a:pt x="1331611" y="201752"/>
                </a:moveTo>
                <a:cubicBezTo>
                  <a:pt x="1206335" y="290902"/>
                  <a:pt x="1124761" y="308382"/>
                  <a:pt x="1132336" y="435988"/>
                </a:cubicBezTo>
                <a:cubicBezTo>
                  <a:pt x="1160888" y="640507"/>
                  <a:pt x="1527973" y="617783"/>
                  <a:pt x="1498839" y="840365"/>
                </a:cubicBezTo>
                <a:cubicBezTo>
                  <a:pt x="1455138" y="960979"/>
                  <a:pt x="1395705" y="987199"/>
                  <a:pt x="1213910" y="1052459"/>
                </a:cubicBezTo>
                <a:cubicBezTo>
                  <a:pt x="1331028" y="972050"/>
                  <a:pt x="1364241" y="921357"/>
                  <a:pt x="1360745" y="809484"/>
                </a:cubicBezTo>
                <a:cubicBezTo>
                  <a:pt x="1360746" y="646916"/>
                  <a:pt x="1111360" y="626523"/>
                  <a:pt x="1020462" y="495421"/>
                </a:cubicBezTo>
                <a:cubicBezTo>
                  <a:pt x="941218" y="374224"/>
                  <a:pt x="1061250" y="280996"/>
                  <a:pt x="1331611" y="201752"/>
                </a:cubicBezTo>
                <a:close/>
                <a:moveTo>
                  <a:pt x="2164365" y="80223"/>
                </a:moveTo>
                <a:cubicBezTo>
                  <a:pt x="2021192" y="182108"/>
                  <a:pt x="1927964" y="202086"/>
                  <a:pt x="1936621" y="347922"/>
                </a:cubicBezTo>
                <a:cubicBezTo>
                  <a:pt x="1969252" y="581657"/>
                  <a:pt x="2388778" y="555687"/>
                  <a:pt x="2355482" y="810066"/>
                </a:cubicBezTo>
                <a:cubicBezTo>
                  <a:pt x="2305538" y="947910"/>
                  <a:pt x="2237615" y="977876"/>
                  <a:pt x="2029849" y="1052459"/>
                </a:cubicBezTo>
                <a:cubicBezTo>
                  <a:pt x="2163698" y="960563"/>
                  <a:pt x="2201656" y="902628"/>
                  <a:pt x="2197660" y="774773"/>
                </a:cubicBezTo>
                <a:cubicBezTo>
                  <a:pt x="2197661" y="588982"/>
                  <a:pt x="1912649" y="565676"/>
                  <a:pt x="1808765" y="415844"/>
                </a:cubicBezTo>
                <a:cubicBezTo>
                  <a:pt x="1718201" y="277334"/>
                  <a:pt x="1855380" y="170787"/>
                  <a:pt x="2164365" y="80223"/>
                </a:cubicBezTo>
                <a:close/>
                <a:moveTo>
                  <a:pt x="1754169" y="0"/>
                </a:moveTo>
                <a:cubicBezTo>
                  <a:pt x="1583512" y="121444"/>
                  <a:pt x="1472387" y="145257"/>
                  <a:pt x="1482706" y="319088"/>
                </a:cubicBezTo>
                <a:cubicBezTo>
                  <a:pt x="1521601" y="597693"/>
                  <a:pt x="2021663" y="566738"/>
                  <a:pt x="1981975" y="869950"/>
                </a:cubicBezTo>
                <a:cubicBezTo>
                  <a:pt x="1922443" y="1034256"/>
                  <a:pt x="1841481" y="1069974"/>
                  <a:pt x="1593831" y="1158875"/>
                </a:cubicBezTo>
                <a:cubicBezTo>
                  <a:pt x="1753374" y="1049338"/>
                  <a:pt x="1798619" y="980281"/>
                  <a:pt x="1793856" y="827882"/>
                </a:cubicBezTo>
                <a:cubicBezTo>
                  <a:pt x="1793857" y="606424"/>
                  <a:pt x="1454132" y="578644"/>
                  <a:pt x="1330306" y="400050"/>
                </a:cubicBezTo>
                <a:cubicBezTo>
                  <a:pt x="1222356" y="234950"/>
                  <a:pt x="1385869" y="107950"/>
                  <a:pt x="1754169"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Tree>
    <p:extLst>
      <p:ext uri="{BB962C8B-B14F-4D97-AF65-F5344CB8AC3E}">
        <p14:creationId xmlns:p14="http://schemas.microsoft.com/office/powerpoint/2010/main" val="3101234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9" name="Picture 3"/>
          <p:cNvPicPr>
            <a:picLocks noChangeAspect="1" noChangeArrowheads="1"/>
          </p:cNvPicPr>
          <p:nvPr/>
        </p:nvPicPr>
        <p:blipFill>
          <a:blip r:embed="rId2" cstate="print"/>
          <a:srcRect/>
          <a:stretch>
            <a:fillRect/>
          </a:stretch>
        </p:blipFill>
        <p:spPr bwMode="auto">
          <a:xfrm>
            <a:off x="467544" y="483518"/>
            <a:ext cx="7905750" cy="4514850"/>
          </a:xfrm>
          <a:prstGeom prst="rect">
            <a:avLst/>
          </a:prstGeom>
          <a:noFill/>
          <a:ln w="9525">
            <a:noFill/>
            <a:miter lim="800000"/>
            <a:headEnd/>
            <a:tailEnd/>
          </a:ln>
        </p:spPr>
      </p:pic>
      <p:sp>
        <p:nvSpPr>
          <p:cNvPr id="7" name="Text Placeholder 1"/>
          <p:cNvSpPr txBox="1">
            <a:spLocks/>
          </p:cNvSpPr>
          <p:nvPr/>
        </p:nvSpPr>
        <p:spPr>
          <a:xfrm>
            <a:off x="179512" y="0"/>
            <a:ext cx="9144000" cy="576064"/>
          </a:xfrm>
          <a:prstGeom prst="rect">
            <a:avLst/>
          </a:prstGeom>
        </p:spPr>
        <p:txBody>
          <a:bodyPr/>
          <a:lstStyle/>
          <a:p>
            <a:pPr marL="342900" lvl="0" indent="-342900" algn="ctr">
              <a:spcBef>
                <a:spcPct val="20000"/>
              </a:spcBef>
              <a:defRPr/>
            </a:pPr>
            <a:r>
              <a:rPr lang="ro-RO" altLang="ko-KR" sz="2800" dirty="0"/>
              <a:t>Roata dințată-cremalieră – Design </a:t>
            </a:r>
            <a:r>
              <a:rPr lang="en-US" altLang="ko-KR" sz="2800" dirty="0"/>
              <a:t>3D -1-</a:t>
            </a:r>
            <a:endParaRPr kumimoji="0" lang="ko-KR" altLang="en-US" sz="2800" b="0" i="0"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179512" y="0"/>
            <a:ext cx="9144000" cy="576064"/>
          </a:xfrm>
          <a:prstGeom prst="rect">
            <a:avLst/>
          </a:prstGeom>
        </p:spPr>
        <p:txBody>
          <a:bodyPr/>
          <a:lstStyle/>
          <a:p>
            <a:pPr marL="342900" lvl="0" indent="-342900" algn="ctr">
              <a:spcBef>
                <a:spcPct val="20000"/>
              </a:spcBef>
              <a:defRPr/>
            </a:pPr>
            <a:r>
              <a:rPr lang="ro-RO" altLang="ko-KR" sz="2800" dirty="0"/>
              <a:t>Roata dințată-cremalieră – Design </a:t>
            </a:r>
            <a:r>
              <a:rPr lang="en-US" altLang="ko-KR" sz="2800" dirty="0"/>
              <a:t>3D -2-</a:t>
            </a:r>
            <a:endParaRPr kumimoji="0" lang="ko-KR" altLang="en-US" sz="2800" b="0" i="0" strike="noStrike" kern="1200" cap="none" spc="0" normalizeH="0" baseline="0" noProof="0" dirty="0">
              <a:ln>
                <a:noFill/>
              </a:ln>
              <a:solidFill>
                <a:schemeClr val="tx1"/>
              </a:solidFill>
              <a:effectLst/>
              <a:uLnTx/>
              <a:uFillTx/>
              <a:latin typeface="+mn-lt"/>
              <a:ea typeface="+mn-ea"/>
              <a:cs typeface="+mn-cs"/>
            </a:endParaRPr>
          </a:p>
        </p:txBody>
      </p:sp>
      <p:pic>
        <p:nvPicPr>
          <p:cNvPr id="76802" name="Picture 2"/>
          <p:cNvPicPr>
            <a:picLocks noChangeAspect="1" noChangeArrowheads="1"/>
          </p:cNvPicPr>
          <p:nvPr/>
        </p:nvPicPr>
        <p:blipFill>
          <a:blip r:embed="rId2" cstate="print"/>
          <a:srcRect/>
          <a:stretch>
            <a:fillRect/>
          </a:stretch>
        </p:blipFill>
        <p:spPr bwMode="auto">
          <a:xfrm>
            <a:off x="827584" y="659343"/>
            <a:ext cx="7259140" cy="4246032"/>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cstate="print"/>
          <a:srcRect/>
          <a:stretch>
            <a:fillRect/>
          </a:stretch>
        </p:blipFill>
        <p:spPr bwMode="auto">
          <a:xfrm>
            <a:off x="1331640" y="483518"/>
            <a:ext cx="6953250" cy="4371975"/>
          </a:xfrm>
          <a:prstGeom prst="rect">
            <a:avLst/>
          </a:prstGeom>
          <a:noFill/>
          <a:ln w="9525">
            <a:noFill/>
            <a:miter lim="800000"/>
            <a:headEnd/>
            <a:tailEnd/>
          </a:ln>
        </p:spPr>
      </p:pic>
      <p:sp>
        <p:nvSpPr>
          <p:cNvPr id="6" name="Text Placeholder 1"/>
          <p:cNvSpPr txBox="1">
            <a:spLocks/>
          </p:cNvSpPr>
          <p:nvPr/>
        </p:nvSpPr>
        <p:spPr>
          <a:xfrm>
            <a:off x="179512" y="0"/>
            <a:ext cx="9144000" cy="576064"/>
          </a:xfrm>
          <a:prstGeom prst="rect">
            <a:avLst/>
          </a:prstGeom>
        </p:spPr>
        <p:txBody>
          <a:bodyPr/>
          <a:lstStyle/>
          <a:p>
            <a:pPr marL="342900" lvl="0" indent="-342900" algn="ctr">
              <a:spcBef>
                <a:spcPct val="20000"/>
              </a:spcBef>
              <a:defRPr/>
            </a:pPr>
            <a:r>
              <a:rPr lang="ro-RO" altLang="ko-KR" sz="2800" dirty="0"/>
              <a:t>Roata dințată-cremalieră – Design </a:t>
            </a:r>
            <a:r>
              <a:rPr lang="en-US" altLang="ko-KR" sz="2800" dirty="0"/>
              <a:t>3D -3-</a:t>
            </a:r>
            <a:endParaRPr kumimoji="0" lang="ko-KR" altLang="en-US" sz="2800" b="0" i="0"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cstate="print"/>
          <a:srcRect/>
          <a:stretch>
            <a:fillRect/>
          </a:stretch>
        </p:blipFill>
        <p:spPr bwMode="auto">
          <a:xfrm>
            <a:off x="1187624" y="915566"/>
            <a:ext cx="6581775" cy="3505200"/>
          </a:xfrm>
          <a:prstGeom prst="rect">
            <a:avLst/>
          </a:prstGeom>
          <a:noFill/>
          <a:ln w="9525">
            <a:noFill/>
            <a:miter lim="800000"/>
            <a:headEnd/>
            <a:tailEnd/>
          </a:ln>
        </p:spPr>
      </p:pic>
      <p:sp>
        <p:nvSpPr>
          <p:cNvPr id="6" name="Text Placeholder 1"/>
          <p:cNvSpPr txBox="1">
            <a:spLocks/>
          </p:cNvSpPr>
          <p:nvPr/>
        </p:nvSpPr>
        <p:spPr>
          <a:xfrm>
            <a:off x="179512" y="51470"/>
            <a:ext cx="9144000" cy="576064"/>
          </a:xfrm>
          <a:prstGeom prst="rect">
            <a:avLst/>
          </a:prstGeom>
        </p:spPr>
        <p:txBody>
          <a:bodyPr/>
          <a:lstStyle/>
          <a:p>
            <a:pPr marL="342900" lvl="0" indent="-342900" algn="ctr">
              <a:spcBef>
                <a:spcPct val="20000"/>
              </a:spcBef>
              <a:defRPr/>
            </a:pPr>
            <a:r>
              <a:rPr lang="ro-RO" altLang="ko-KR" sz="2800" dirty="0"/>
              <a:t>Roata dințată-cremalieră – Design </a:t>
            </a:r>
            <a:r>
              <a:rPr lang="en-US" altLang="ko-KR" sz="2800" dirty="0"/>
              <a:t>3D -4-</a:t>
            </a:r>
            <a:endParaRPr kumimoji="0" lang="ko-KR" altLang="en-US" sz="2800" b="0" i="0"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cstate="print"/>
          <a:srcRect/>
          <a:stretch>
            <a:fillRect/>
          </a:stretch>
        </p:blipFill>
        <p:spPr bwMode="auto">
          <a:xfrm>
            <a:off x="1475656" y="771550"/>
            <a:ext cx="5949950" cy="4121150"/>
          </a:xfrm>
          <a:prstGeom prst="rect">
            <a:avLst/>
          </a:prstGeom>
          <a:noFill/>
          <a:ln w="9525">
            <a:noFill/>
            <a:miter lim="800000"/>
            <a:headEnd/>
            <a:tailEnd/>
          </a:ln>
        </p:spPr>
      </p:pic>
      <p:sp>
        <p:nvSpPr>
          <p:cNvPr id="6" name="Text Placeholder 1"/>
          <p:cNvSpPr txBox="1">
            <a:spLocks/>
          </p:cNvSpPr>
          <p:nvPr/>
        </p:nvSpPr>
        <p:spPr>
          <a:xfrm>
            <a:off x="179512" y="51470"/>
            <a:ext cx="9144000" cy="576064"/>
          </a:xfrm>
          <a:prstGeom prst="rect">
            <a:avLst/>
          </a:prstGeom>
        </p:spPr>
        <p:txBody>
          <a:bodyPr/>
          <a:lstStyle/>
          <a:p>
            <a:pPr marL="342900" lvl="0" indent="-342900" algn="ctr">
              <a:spcBef>
                <a:spcPct val="20000"/>
              </a:spcBef>
              <a:defRPr/>
            </a:pPr>
            <a:r>
              <a:rPr lang="ro-RO" altLang="ko-KR" sz="2800" dirty="0"/>
              <a:t>Roata dințată-cremalieră – Design </a:t>
            </a:r>
            <a:r>
              <a:rPr lang="en-US" altLang="ko-KR" sz="2800" dirty="0"/>
              <a:t>3D -5-</a:t>
            </a:r>
            <a:endParaRPr kumimoji="0" lang="ko-KR" altLang="en-US" sz="2800" b="0" i="0"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755576" y="339502"/>
            <a:ext cx="8388424" cy="576064"/>
          </a:xfrm>
          <a:prstGeom prst="rect">
            <a:avLst/>
          </a:prstGeom>
        </p:spPr>
        <p:txBody>
          <a:bodyPr anchor="ctr"/>
          <a:lstStyle>
            <a:lvl1pPr algn="ctr" defTabSz="914400" rtl="0" eaLnBrk="1" latinLnBrk="1" hangingPunct="1">
              <a:spcBef>
                <a:spcPct val="0"/>
              </a:spcBef>
              <a:buNone/>
              <a:defRPr sz="4400" kern="1200">
                <a:solidFill>
                  <a:schemeClr val="tx1"/>
                </a:solidFill>
                <a:latin typeface="+mj-lt"/>
                <a:ea typeface="+mj-ea"/>
                <a:cs typeface="+mj-cs"/>
              </a:defRPr>
            </a:lvl1pPr>
          </a:lstStyle>
          <a:p>
            <a:pPr algn="l"/>
            <a:r>
              <a:rPr lang="ro-RO" sz="3600" dirty="0">
                <a:solidFill>
                  <a:schemeClr val="tx1">
                    <a:lumMod val="75000"/>
                    <a:lumOff val="25000"/>
                  </a:schemeClr>
                </a:solidFill>
                <a:cs typeface="Arial" pitchFamily="34" charset="0"/>
              </a:rPr>
              <a:t>Cuprins</a:t>
            </a:r>
            <a:endParaRPr lang="en-US" sz="3600" dirty="0">
              <a:solidFill>
                <a:schemeClr val="tx1">
                  <a:lumMod val="75000"/>
                  <a:lumOff val="25000"/>
                </a:schemeClr>
              </a:solidFill>
              <a:cs typeface="Arial" pitchFamily="34" charset="0"/>
            </a:endParaRPr>
          </a:p>
        </p:txBody>
      </p:sp>
      <p:sp>
        <p:nvSpPr>
          <p:cNvPr id="4" name="Rectangle 3"/>
          <p:cNvSpPr/>
          <p:nvPr/>
        </p:nvSpPr>
        <p:spPr>
          <a:xfrm>
            <a:off x="1457754" y="1426511"/>
            <a:ext cx="6570630" cy="615921"/>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cs typeface="Arial" pitchFamily="34" charset="0"/>
            </a:endParaRPr>
          </a:p>
        </p:txBody>
      </p:sp>
      <p:sp>
        <p:nvSpPr>
          <p:cNvPr id="7" name="TextBox 12"/>
          <p:cNvSpPr txBox="1"/>
          <p:nvPr/>
        </p:nvSpPr>
        <p:spPr bwMode="auto">
          <a:xfrm>
            <a:off x="2073782" y="1588202"/>
            <a:ext cx="5738578" cy="307777"/>
          </a:xfrm>
          <a:prstGeom prst="rect">
            <a:avLst/>
          </a:prstGeom>
          <a:noFill/>
          <a:effectLst/>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ro-RO" altLang="ko-KR" sz="1400" dirty="0">
                <a:solidFill>
                  <a:schemeClr val="tx1">
                    <a:lumMod val="75000"/>
                    <a:lumOff val="25000"/>
                  </a:schemeClr>
                </a:solidFill>
                <a:cs typeface="Arial" pitchFamily="34" charset="0"/>
              </a:rPr>
              <a:t>Aplicații în viața de zi cu zi ale sistemelor de roți dințate și cremaliere</a:t>
            </a:r>
            <a:endParaRPr lang="ko-KR" altLang="en-US" sz="1400" dirty="0">
              <a:solidFill>
                <a:schemeClr val="tx1">
                  <a:lumMod val="75000"/>
                  <a:lumOff val="25000"/>
                </a:schemeClr>
              </a:solidFill>
              <a:cs typeface="Arial" pitchFamily="34" charset="0"/>
            </a:endParaRPr>
          </a:p>
        </p:txBody>
      </p:sp>
      <p:sp>
        <p:nvSpPr>
          <p:cNvPr id="5" name="Oval 4"/>
          <p:cNvSpPr/>
          <p:nvPr/>
        </p:nvSpPr>
        <p:spPr>
          <a:xfrm>
            <a:off x="1115576" y="1392293"/>
            <a:ext cx="684357" cy="684357"/>
          </a:xfrm>
          <a:prstGeom prst="ellipse">
            <a:avLst/>
          </a:prstGeom>
          <a:solidFill>
            <a:schemeClr val="bg1"/>
          </a:solidFill>
          <a:ln w="12700">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1243454" y="1482387"/>
            <a:ext cx="428602" cy="523220"/>
          </a:xfrm>
          <a:prstGeom prst="rect">
            <a:avLst/>
          </a:prstGeom>
          <a:noFill/>
        </p:spPr>
        <p:txBody>
          <a:bodyPr wrap="square" rtlCol="0" anchor="ctr">
            <a:spAutoFit/>
          </a:bodyPr>
          <a:lstStyle/>
          <a:p>
            <a:pPr algn="ctr"/>
            <a:r>
              <a:rPr lang="en-US" altLang="ko-KR" sz="2800" b="1" dirty="0">
                <a:solidFill>
                  <a:schemeClr val="accent1"/>
                </a:solidFill>
                <a:cs typeface="Arial" pitchFamily="34" charset="0"/>
              </a:rPr>
              <a:t>1</a:t>
            </a:r>
            <a:endParaRPr lang="ko-KR" altLang="en-US" sz="2800" b="1" dirty="0">
              <a:solidFill>
                <a:schemeClr val="accent1"/>
              </a:solidFill>
              <a:cs typeface="Arial" pitchFamily="34" charset="0"/>
            </a:endParaRPr>
          </a:p>
        </p:txBody>
      </p:sp>
      <p:sp>
        <p:nvSpPr>
          <p:cNvPr id="32" name="Rectangle 31"/>
          <p:cNvSpPr/>
          <p:nvPr/>
        </p:nvSpPr>
        <p:spPr>
          <a:xfrm>
            <a:off x="1457754" y="2263268"/>
            <a:ext cx="6570630" cy="615921"/>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cs typeface="Arial" pitchFamily="34" charset="0"/>
            </a:endParaRPr>
          </a:p>
        </p:txBody>
      </p:sp>
      <p:sp>
        <p:nvSpPr>
          <p:cNvPr id="33" name="TextBox 12"/>
          <p:cNvSpPr txBox="1"/>
          <p:nvPr/>
        </p:nvSpPr>
        <p:spPr bwMode="auto">
          <a:xfrm>
            <a:off x="2073782" y="2424959"/>
            <a:ext cx="5738578" cy="307777"/>
          </a:xfrm>
          <a:prstGeom prst="rect">
            <a:avLst/>
          </a:prstGeom>
          <a:noFill/>
          <a:effectLst/>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ro-RO" altLang="ko-KR" sz="1400" dirty="0">
                <a:solidFill>
                  <a:schemeClr val="tx1">
                    <a:lumMod val="75000"/>
                    <a:lumOff val="25000"/>
                  </a:schemeClr>
                </a:solidFill>
                <a:cs typeface="Arial" pitchFamily="34" charset="0"/>
              </a:rPr>
              <a:t>Conceptul de cuplaje de bază în tipărirea 3D</a:t>
            </a:r>
            <a:endParaRPr lang="ko-KR" altLang="en-US" sz="1400" dirty="0">
              <a:solidFill>
                <a:schemeClr val="tx1">
                  <a:lumMod val="75000"/>
                  <a:lumOff val="25000"/>
                </a:schemeClr>
              </a:solidFill>
              <a:cs typeface="Arial" pitchFamily="34" charset="0"/>
            </a:endParaRPr>
          </a:p>
        </p:txBody>
      </p:sp>
      <p:sp>
        <p:nvSpPr>
          <p:cNvPr id="34" name="Oval 33"/>
          <p:cNvSpPr/>
          <p:nvPr/>
        </p:nvSpPr>
        <p:spPr>
          <a:xfrm>
            <a:off x="1115576" y="2229050"/>
            <a:ext cx="684357" cy="684357"/>
          </a:xfrm>
          <a:prstGeom prst="ellipse">
            <a:avLst/>
          </a:prstGeom>
          <a:solidFill>
            <a:schemeClr val="bg1"/>
          </a:solidFill>
          <a:ln w="12700">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 name="TextBox 34"/>
          <p:cNvSpPr txBox="1"/>
          <p:nvPr/>
        </p:nvSpPr>
        <p:spPr>
          <a:xfrm>
            <a:off x="1243454" y="2319144"/>
            <a:ext cx="428602" cy="523220"/>
          </a:xfrm>
          <a:prstGeom prst="rect">
            <a:avLst/>
          </a:prstGeom>
          <a:noFill/>
        </p:spPr>
        <p:txBody>
          <a:bodyPr wrap="square" rtlCol="0" anchor="ctr">
            <a:spAutoFit/>
          </a:bodyPr>
          <a:lstStyle/>
          <a:p>
            <a:pPr algn="ctr"/>
            <a:r>
              <a:rPr lang="en-US" altLang="ko-KR" sz="2800" b="1" dirty="0">
                <a:solidFill>
                  <a:schemeClr val="accent2"/>
                </a:solidFill>
                <a:cs typeface="Arial" pitchFamily="34" charset="0"/>
              </a:rPr>
              <a:t>2</a:t>
            </a:r>
            <a:endParaRPr lang="ko-KR" altLang="en-US" sz="2800" b="1" dirty="0">
              <a:solidFill>
                <a:schemeClr val="accent2"/>
              </a:solidFill>
              <a:cs typeface="Arial" pitchFamily="34" charset="0"/>
            </a:endParaRPr>
          </a:p>
        </p:txBody>
      </p:sp>
      <p:sp>
        <p:nvSpPr>
          <p:cNvPr id="37" name="Rectangle 36"/>
          <p:cNvSpPr/>
          <p:nvPr/>
        </p:nvSpPr>
        <p:spPr>
          <a:xfrm>
            <a:off x="1457754" y="3100025"/>
            <a:ext cx="6570630" cy="615921"/>
          </a:xfrm>
          <a:prstGeom prst="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cs typeface="Arial" pitchFamily="34" charset="0"/>
            </a:endParaRPr>
          </a:p>
        </p:txBody>
      </p:sp>
      <p:sp>
        <p:nvSpPr>
          <p:cNvPr id="39" name="Oval 38"/>
          <p:cNvSpPr/>
          <p:nvPr/>
        </p:nvSpPr>
        <p:spPr>
          <a:xfrm>
            <a:off x="1115576" y="3065807"/>
            <a:ext cx="684357" cy="684357"/>
          </a:xfrm>
          <a:prstGeom prst="ellipse">
            <a:avLst/>
          </a:prstGeom>
          <a:solidFill>
            <a:schemeClr val="bg1"/>
          </a:solidFill>
          <a:ln w="12700">
            <a:solidFill>
              <a:schemeClr val="accent3"/>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0" name="TextBox 39"/>
          <p:cNvSpPr txBox="1"/>
          <p:nvPr/>
        </p:nvSpPr>
        <p:spPr>
          <a:xfrm>
            <a:off x="1243454" y="3155901"/>
            <a:ext cx="428602" cy="523220"/>
          </a:xfrm>
          <a:prstGeom prst="rect">
            <a:avLst/>
          </a:prstGeom>
          <a:noFill/>
        </p:spPr>
        <p:txBody>
          <a:bodyPr wrap="square" rtlCol="0" anchor="ctr">
            <a:spAutoFit/>
          </a:bodyPr>
          <a:lstStyle/>
          <a:p>
            <a:pPr algn="ctr"/>
            <a:r>
              <a:rPr lang="en-US" altLang="ko-KR" sz="2800" b="1" dirty="0">
                <a:solidFill>
                  <a:schemeClr val="accent3"/>
                </a:solidFill>
                <a:cs typeface="Arial" pitchFamily="34" charset="0"/>
              </a:rPr>
              <a:t>3</a:t>
            </a:r>
            <a:endParaRPr lang="ko-KR" altLang="en-US" sz="2800" b="1" dirty="0">
              <a:solidFill>
                <a:schemeClr val="accent3"/>
              </a:solidFill>
              <a:cs typeface="Arial" pitchFamily="34" charset="0"/>
            </a:endParaRPr>
          </a:p>
        </p:txBody>
      </p:sp>
      <p:sp>
        <p:nvSpPr>
          <p:cNvPr id="42" name="Rectangle 41"/>
          <p:cNvSpPr/>
          <p:nvPr/>
        </p:nvSpPr>
        <p:spPr>
          <a:xfrm>
            <a:off x="1457754" y="3936782"/>
            <a:ext cx="6570630" cy="615921"/>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cs typeface="Arial" pitchFamily="34" charset="0"/>
            </a:endParaRPr>
          </a:p>
        </p:txBody>
      </p:sp>
      <p:sp>
        <p:nvSpPr>
          <p:cNvPr id="43" name="TextBox 12"/>
          <p:cNvSpPr txBox="1"/>
          <p:nvPr/>
        </p:nvSpPr>
        <p:spPr bwMode="auto">
          <a:xfrm>
            <a:off x="2073782" y="4098473"/>
            <a:ext cx="5738578" cy="307777"/>
          </a:xfrm>
          <a:prstGeom prst="rect">
            <a:avLst/>
          </a:prstGeom>
          <a:noFill/>
          <a:effectLst/>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ro-RO" altLang="ko-KR" sz="1400" dirty="0">
                <a:solidFill>
                  <a:schemeClr val="tx1">
                    <a:lumMod val="75000"/>
                    <a:lumOff val="25000"/>
                  </a:schemeClr>
                </a:solidFill>
                <a:cs typeface="Arial" pitchFamily="34" charset="0"/>
              </a:rPr>
              <a:t>Cum se proiectează 3D o structură roată dințată - cremalieră</a:t>
            </a:r>
            <a:endParaRPr lang="ko-KR" altLang="en-US" sz="1400" dirty="0">
              <a:solidFill>
                <a:schemeClr val="tx1">
                  <a:lumMod val="75000"/>
                  <a:lumOff val="25000"/>
                </a:schemeClr>
              </a:solidFill>
              <a:cs typeface="Arial" pitchFamily="34" charset="0"/>
            </a:endParaRPr>
          </a:p>
        </p:txBody>
      </p:sp>
      <p:sp>
        <p:nvSpPr>
          <p:cNvPr id="44" name="Oval 43"/>
          <p:cNvSpPr/>
          <p:nvPr/>
        </p:nvSpPr>
        <p:spPr>
          <a:xfrm>
            <a:off x="1115576" y="3902564"/>
            <a:ext cx="684357" cy="684357"/>
          </a:xfrm>
          <a:prstGeom prst="ellipse">
            <a:avLst/>
          </a:prstGeom>
          <a:solidFill>
            <a:schemeClr val="bg1"/>
          </a:solidFill>
          <a:ln w="12700">
            <a:solidFill>
              <a:schemeClr val="accent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5" name="TextBox 44"/>
          <p:cNvSpPr txBox="1"/>
          <p:nvPr/>
        </p:nvSpPr>
        <p:spPr>
          <a:xfrm>
            <a:off x="1243454" y="3992658"/>
            <a:ext cx="428602" cy="523220"/>
          </a:xfrm>
          <a:prstGeom prst="rect">
            <a:avLst/>
          </a:prstGeom>
          <a:noFill/>
        </p:spPr>
        <p:txBody>
          <a:bodyPr wrap="square" rtlCol="0" anchor="ctr">
            <a:spAutoFit/>
          </a:bodyPr>
          <a:lstStyle/>
          <a:p>
            <a:pPr algn="ctr"/>
            <a:r>
              <a:rPr lang="en-US" altLang="ko-KR" sz="2800" b="1" dirty="0">
                <a:solidFill>
                  <a:schemeClr val="accent4"/>
                </a:solidFill>
                <a:cs typeface="Arial" pitchFamily="34" charset="0"/>
              </a:rPr>
              <a:t>4</a:t>
            </a:r>
            <a:endParaRPr lang="ko-KR" altLang="en-US" sz="2800" b="1" dirty="0">
              <a:solidFill>
                <a:schemeClr val="accent4"/>
              </a:solidFill>
              <a:cs typeface="Arial" pitchFamily="34" charset="0"/>
            </a:endParaRPr>
          </a:p>
        </p:txBody>
      </p:sp>
      <p:sp>
        <p:nvSpPr>
          <p:cNvPr id="21" name="20 - Ορθογώνιο"/>
          <p:cNvSpPr/>
          <p:nvPr/>
        </p:nvSpPr>
        <p:spPr>
          <a:xfrm>
            <a:off x="2195736" y="3219822"/>
            <a:ext cx="3733714" cy="307777"/>
          </a:xfrm>
          <a:prstGeom prst="rect">
            <a:avLst/>
          </a:prstGeom>
        </p:spPr>
        <p:txBody>
          <a:bodyPr wrap="none">
            <a:spAutoFit/>
          </a:bodyPr>
          <a:lstStyle/>
          <a:p>
            <a:pPr>
              <a:defRPr/>
            </a:pPr>
            <a:r>
              <a:rPr lang="ro-RO" altLang="ko-KR" sz="1400" dirty="0">
                <a:solidFill>
                  <a:schemeClr val="tx1">
                    <a:lumMod val="75000"/>
                    <a:lumOff val="25000"/>
                  </a:schemeClr>
                </a:solidFill>
                <a:cs typeface="Arial" pitchFamily="34" charset="0"/>
              </a:rPr>
              <a:t>Ce este o structură roată dințată - cremalieră</a:t>
            </a:r>
            <a:endParaRPr lang="ko-KR" altLang="en-US" dirty="0">
              <a:solidFill>
                <a:schemeClr val="tx1">
                  <a:lumMod val="75000"/>
                  <a:lumOff val="25000"/>
                </a:schemeClr>
              </a:solidFill>
              <a:cs typeface="Arial" pitchFamily="34" charset="0"/>
            </a:endParaRPr>
          </a:p>
        </p:txBody>
      </p:sp>
    </p:spTree>
    <p:extLst>
      <p:ext uri="{BB962C8B-B14F-4D97-AF65-F5344CB8AC3E}">
        <p14:creationId xmlns:p14="http://schemas.microsoft.com/office/powerpoint/2010/main" val="1095055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707904" y="1203598"/>
            <a:ext cx="5148064" cy="2531328"/>
          </a:xfrm>
        </p:spPr>
        <p:txBody>
          <a:bodyPr/>
          <a:lstStyle/>
          <a:p>
            <a:r>
              <a:rPr lang="ro-RO" altLang="ko-KR" dirty="0">
                <a:solidFill>
                  <a:schemeClr val="tx1">
                    <a:lumMod val="75000"/>
                    <a:lumOff val="25000"/>
                  </a:schemeClr>
                </a:solidFill>
              </a:rPr>
              <a:t>Proiectarea unui sistem </a:t>
            </a:r>
            <a:r>
              <a:rPr lang="ro-RO" altLang="ko-KR" i="1" dirty="0">
                <a:solidFill>
                  <a:schemeClr val="tx1">
                    <a:lumMod val="75000"/>
                    <a:lumOff val="25000"/>
                  </a:schemeClr>
                </a:solidFill>
              </a:rPr>
              <a:t>r</a:t>
            </a:r>
            <a:r>
              <a:rPr lang="ro-RO" altLang="ko-KR" i="1" dirty="0"/>
              <a:t>oată dințată-cremalieră</a:t>
            </a:r>
            <a:endParaRPr lang="ko-KR" altLang="en-US" i="1" dirty="0">
              <a:solidFill>
                <a:schemeClr val="tx1">
                  <a:lumMod val="75000"/>
                  <a:lumOff val="25000"/>
                </a:schemeClr>
              </a:solidFill>
            </a:endParaRPr>
          </a:p>
        </p:txBody>
      </p:sp>
      <p:sp>
        <p:nvSpPr>
          <p:cNvPr id="4" name="Freeform 3"/>
          <p:cNvSpPr/>
          <p:nvPr/>
        </p:nvSpPr>
        <p:spPr>
          <a:xfrm>
            <a:off x="1926754" y="2283718"/>
            <a:ext cx="713769" cy="576064"/>
          </a:xfrm>
          <a:custGeom>
            <a:avLst/>
            <a:gdLst/>
            <a:ahLst/>
            <a:cxnLst/>
            <a:rect l="l" t="t" r="r" b="b"/>
            <a:pathLst>
              <a:path w="3307788" h="2669631">
                <a:moveTo>
                  <a:pt x="2793832" y="1478391"/>
                </a:moveTo>
                <a:cubicBezTo>
                  <a:pt x="2772990" y="1635402"/>
                  <a:pt x="2717678" y="1784517"/>
                  <a:pt x="2633007" y="1915952"/>
                </a:cubicBezTo>
                <a:cubicBezTo>
                  <a:pt x="2695386" y="1951862"/>
                  <a:pt x="2772768" y="1955673"/>
                  <a:pt x="2841607" y="1924185"/>
                </a:cubicBezTo>
                <a:cubicBezTo>
                  <a:pt x="2943442" y="1877605"/>
                  <a:pt x="2999062" y="1766364"/>
                  <a:pt x="2975226" y="1656948"/>
                </a:cubicBezTo>
                <a:cubicBezTo>
                  <a:pt x="2955176" y="1564911"/>
                  <a:pt x="2883463" y="1495086"/>
                  <a:pt x="2793832" y="1478391"/>
                </a:cubicBezTo>
                <a:close/>
                <a:moveTo>
                  <a:pt x="2807611" y="1247700"/>
                </a:moveTo>
                <a:lnTo>
                  <a:pt x="2807472" y="1256060"/>
                </a:lnTo>
                <a:cubicBezTo>
                  <a:pt x="2994195" y="1281771"/>
                  <a:pt x="3148201" y="1421768"/>
                  <a:pt x="3189276" y="1610317"/>
                </a:cubicBezTo>
                <a:cubicBezTo>
                  <a:pt x="3235041" y="1820393"/>
                  <a:pt x="3128252" y="2033972"/>
                  <a:pt x="2932732" y="2123406"/>
                </a:cubicBezTo>
                <a:cubicBezTo>
                  <a:pt x="2789297" y="2189015"/>
                  <a:pt x="2626543" y="2174805"/>
                  <a:pt x="2499470" y="2094044"/>
                </a:cubicBezTo>
                <a:cubicBezTo>
                  <a:pt x="2427194" y="2172627"/>
                  <a:pt x="2343030" y="2241391"/>
                  <a:pt x="2248861" y="2297980"/>
                </a:cubicBezTo>
                <a:cubicBezTo>
                  <a:pt x="2178351" y="2340352"/>
                  <a:pt x="2104446" y="2374567"/>
                  <a:pt x="2027600" y="2398134"/>
                </a:cubicBezTo>
                <a:lnTo>
                  <a:pt x="3307788" y="2397615"/>
                </a:lnTo>
                <a:cubicBezTo>
                  <a:pt x="3265361" y="2549905"/>
                  <a:pt x="2537441" y="2669620"/>
                  <a:pt x="1653814" y="2669631"/>
                </a:cubicBezTo>
                <a:cubicBezTo>
                  <a:pt x="773102" y="2669642"/>
                  <a:pt x="46417" y="2550707"/>
                  <a:pt x="0" y="2398955"/>
                </a:cubicBezTo>
                <a:lnTo>
                  <a:pt x="1280678" y="2398436"/>
                </a:lnTo>
                <a:cubicBezTo>
                  <a:pt x="1203764" y="2374915"/>
                  <a:pt x="1129786" y="2340732"/>
                  <a:pt x="1059201" y="2298380"/>
                </a:cubicBezTo>
                <a:cubicBezTo>
                  <a:pt x="693039" y="2078675"/>
                  <a:pt x="477900" y="1674935"/>
                  <a:pt x="499745" y="1248476"/>
                </a:cubicBezTo>
                <a:close/>
                <a:moveTo>
                  <a:pt x="1331611" y="201752"/>
                </a:moveTo>
                <a:cubicBezTo>
                  <a:pt x="1206335" y="290902"/>
                  <a:pt x="1124761" y="308382"/>
                  <a:pt x="1132336" y="435988"/>
                </a:cubicBezTo>
                <a:cubicBezTo>
                  <a:pt x="1160888" y="640507"/>
                  <a:pt x="1527973" y="617783"/>
                  <a:pt x="1498839" y="840365"/>
                </a:cubicBezTo>
                <a:cubicBezTo>
                  <a:pt x="1455138" y="960979"/>
                  <a:pt x="1395705" y="987199"/>
                  <a:pt x="1213910" y="1052459"/>
                </a:cubicBezTo>
                <a:cubicBezTo>
                  <a:pt x="1331028" y="972050"/>
                  <a:pt x="1364241" y="921357"/>
                  <a:pt x="1360745" y="809484"/>
                </a:cubicBezTo>
                <a:cubicBezTo>
                  <a:pt x="1360746" y="646916"/>
                  <a:pt x="1111360" y="626523"/>
                  <a:pt x="1020462" y="495421"/>
                </a:cubicBezTo>
                <a:cubicBezTo>
                  <a:pt x="941218" y="374224"/>
                  <a:pt x="1061250" y="280996"/>
                  <a:pt x="1331611" y="201752"/>
                </a:cubicBezTo>
                <a:close/>
                <a:moveTo>
                  <a:pt x="2164365" y="80223"/>
                </a:moveTo>
                <a:cubicBezTo>
                  <a:pt x="2021192" y="182108"/>
                  <a:pt x="1927964" y="202086"/>
                  <a:pt x="1936621" y="347922"/>
                </a:cubicBezTo>
                <a:cubicBezTo>
                  <a:pt x="1969252" y="581657"/>
                  <a:pt x="2388778" y="555687"/>
                  <a:pt x="2355482" y="810066"/>
                </a:cubicBezTo>
                <a:cubicBezTo>
                  <a:pt x="2305538" y="947910"/>
                  <a:pt x="2237615" y="977876"/>
                  <a:pt x="2029849" y="1052459"/>
                </a:cubicBezTo>
                <a:cubicBezTo>
                  <a:pt x="2163698" y="960563"/>
                  <a:pt x="2201656" y="902628"/>
                  <a:pt x="2197660" y="774773"/>
                </a:cubicBezTo>
                <a:cubicBezTo>
                  <a:pt x="2197661" y="588982"/>
                  <a:pt x="1912649" y="565676"/>
                  <a:pt x="1808765" y="415844"/>
                </a:cubicBezTo>
                <a:cubicBezTo>
                  <a:pt x="1718201" y="277334"/>
                  <a:pt x="1855380" y="170787"/>
                  <a:pt x="2164365" y="80223"/>
                </a:cubicBezTo>
                <a:close/>
                <a:moveTo>
                  <a:pt x="1754169" y="0"/>
                </a:moveTo>
                <a:cubicBezTo>
                  <a:pt x="1583512" y="121444"/>
                  <a:pt x="1472387" y="145257"/>
                  <a:pt x="1482706" y="319088"/>
                </a:cubicBezTo>
                <a:cubicBezTo>
                  <a:pt x="1521601" y="597693"/>
                  <a:pt x="2021663" y="566738"/>
                  <a:pt x="1981975" y="869950"/>
                </a:cubicBezTo>
                <a:cubicBezTo>
                  <a:pt x="1922443" y="1034256"/>
                  <a:pt x="1841481" y="1069974"/>
                  <a:pt x="1593831" y="1158875"/>
                </a:cubicBezTo>
                <a:cubicBezTo>
                  <a:pt x="1753374" y="1049338"/>
                  <a:pt x="1798619" y="980281"/>
                  <a:pt x="1793856" y="827882"/>
                </a:cubicBezTo>
                <a:cubicBezTo>
                  <a:pt x="1793857" y="606424"/>
                  <a:pt x="1454132" y="578644"/>
                  <a:pt x="1330306" y="400050"/>
                </a:cubicBezTo>
                <a:cubicBezTo>
                  <a:pt x="1222356" y="234950"/>
                  <a:pt x="1385869" y="107950"/>
                  <a:pt x="1754169"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Tree>
    <p:extLst>
      <p:ext uri="{BB962C8B-B14F-4D97-AF65-F5344CB8AC3E}">
        <p14:creationId xmlns:p14="http://schemas.microsoft.com/office/powerpoint/2010/main" val="3101234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35 - Εικόνα" descr="fonto.jpg"/>
          <p:cNvPicPr>
            <a:picLocks noChangeAspect="1"/>
          </p:cNvPicPr>
          <p:nvPr/>
        </p:nvPicPr>
        <p:blipFill>
          <a:blip r:embed="rId2" cstate="print"/>
          <a:stretch>
            <a:fillRect/>
          </a:stretch>
        </p:blipFill>
        <p:spPr>
          <a:xfrm>
            <a:off x="0" y="0"/>
            <a:ext cx="9126457" cy="5143500"/>
          </a:xfrm>
          <a:prstGeom prst="rect">
            <a:avLst/>
          </a:prstGeom>
        </p:spPr>
      </p:pic>
      <p:sp>
        <p:nvSpPr>
          <p:cNvPr id="7" name="Text Placeholder 6"/>
          <p:cNvSpPr>
            <a:spLocks noGrp="1"/>
          </p:cNvSpPr>
          <p:nvPr>
            <p:ph type="body" sz="quarter" idx="10"/>
          </p:nvPr>
        </p:nvSpPr>
        <p:spPr>
          <a:xfrm>
            <a:off x="0" y="51470"/>
            <a:ext cx="9144000" cy="576064"/>
          </a:xfrm>
        </p:spPr>
        <p:txBody>
          <a:bodyPr/>
          <a:lstStyle/>
          <a:p>
            <a:r>
              <a:rPr lang="ro-RO" altLang="ko-KR" b="1" dirty="0">
                <a:solidFill>
                  <a:schemeClr val="accent1"/>
                </a:solidFill>
              </a:rPr>
              <a:t>Părțile de bază ale designului</a:t>
            </a:r>
            <a:r>
              <a:rPr lang="en-US" altLang="ko-KR" b="1" dirty="0">
                <a:solidFill>
                  <a:schemeClr val="accent1"/>
                </a:solidFill>
              </a:rPr>
              <a:t> I</a:t>
            </a:r>
            <a:endParaRPr lang="en-US" altLang="ko-KR" b="1" dirty="0">
              <a:solidFill>
                <a:schemeClr val="tx1">
                  <a:lumMod val="75000"/>
                  <a:lumOff val="25000"/>
                </a:schemeClr>
              </a:solidFill>
            </a:endParaRPr>
          </a:p>
        </p:txBody>
      </p:sp>
      <p:grpSp>
        <p:nvGrpSpPr>
          <p:cNvPr id="4" name="Group 11"/>
          <p:cNvGrpSpPr/>
          <p:nvPr/>
        </p:nvGrpSpPr>
        <p:grpSpPr>
          <a:xfrm>
            <a:off x="467544" y="4011910"/>
            <a:ext cx="1742313" cy="928447"/>
            <a:chOff x="2113657" y="4305380"/>
            <a:chExt cx="3647460" cy="928447"/>
          </a:xfrm>
        </p:grpSpPr>
        <p:sp>
          <p:nvSpPr>
            <p:cNvPr id="13" name="TextBox 12"/>
            <p:cNvSpPr txBox="1"/>
            <p:nvPr/>
          </p:nvSpPr>
          <p:spPr>
            <a:xfrm>
              <a:off x="2113657" y="4772162"/>
              <a:ext cx="3647458" cy="461665"/>
            </a:xfrm>
            <a:prstGeom prst="rect">
              <a:avLst/>
            </a:prstGeom>
            <a:noFill/>
            <a:ln>
              <a:solidFill>
                <a:schemeClr val="accent1"/>
              </a:solidFill>
            </a:ln>
          </p:spPr>
          <p:txBody>
            <a:bodyPr wrap="square" rtlCol="0" anchor="ctr">
              <a:spAutoFit/>
            </a:bodyPr>
            <a:lstStyle/>
            <a:p>
              <a:pPr algn="ctr"/>
              <a:r>
                <a:rPr lang="en-US" altLang="ko-KR" sz="1200" dirty="0" err="1">
                  <a:solidFill>
                    <a:schemeClr val="tx1">
                      <a:lumMod val="75000"/>
                      <a:lumOff val="25000"/>
                    </a:schemeClr>
                  </a:solidFill>
                  <a:cs typeface="Arial" pitchFamily="34" charset="0"/>
                </a:rPr>
                <a:t>Acest</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număr</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trebuie</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să</a:t>
              </a:r>
              <a:r>
                <a:rPr lang="en-US" altLang="ko-KR" sz="1200" dirty="0">
                  <a:solidFill>
                    <a:schemeClr val="tx1">
                      <a:lumMod val="75000"/>
                      <a:lumOff val="25000"/>
                    </a:schemeClr>
                  </a:solidFill>
                  <a:cs typeface="Arial" pitchFamily="34" charset="0"/>
                </a:rPr>
                <a:t> fie </a:t>
              </a:r>
              <a:r>
                <a:rPr lang="en-US" altLang="ko-KR" sz="1200" dirty="0" err="1">
                  <a:solidFill>
                    <a:schemeClr val="tx1">
                      <a:lumMod val="75000"/>
                      <a:lumOff val="25000"/>
                    </a:schemeClr>
                  </a:solidFill>
                  <a:cs typeface="Arial" pitchFamily="34" charset="0"/>
                </a:rPr>
                <a:t>mai</a:t>
              </a:r>
              <a:r>
                <a:rPr lang="en-US" altLang="ko-KR" sz="1200" dirty="0">
                  <a:solidFill>
                    <a:schemeClr val="tx1">
                      <a:lumMod val="75000"/>
                      <a:lumOff val="25000"/>
                    </a:schemeClr>
                  </a:solidFill>
                  <a:cs typeface="Arial" pitchFamily="34" charset="0"/>
                </a:rPr>
                <a:t> mic </a:t>
              </a:r>
              <a:r>
                <a:rPr lang="en-US" altLang="ko-KR" sz="1200" dirty="0" err="1">
                  <a:solidFill>
                    <a:schemeClr val="tx1">
                      <a:lumMod val="75000"/>
                      <a:lumOff val="25000"/>
                    </a:schemeClr>
                  </a:solidFill>
                  <a:cs typeface="Arial" pitchFamily="34" charset="0"/>
                </a:rPr>
                <a:t>decât</a:t>
              </a:r>
              <a:r>
                <a:rPr lang="en-US" altLang="ko-KR" sz="1200" dirty="0">
                  <a:solidFill>
                    <a:schemeClr val="tx1">
                      <a:lumMod val="75000"/>
                      <a:lumOff val="25000"/>
                    </a:schemeClr>
                  </a:solidFill>
                  <a:cs typeface="Arial" pitchFamily="34" charset="0"/>
                </a:rPr>
                <a:t> 18</a:t>
              </a:r>
              <a:r>
                <a:rPr lang="ro-RO" altLang="ko-KR" sz="1200" dirty="0">
                  <a:solidFill>
                    <a:schemeClr val="tx1">
                      <a:lumMod val="75000"/>
                      <a:lumOff val="25000"/>
                    </a:schemeClr>
                  </a:solidFill>
                  <a:cs typeface="Arial" pitchFamily="34" charset="0"/>
                </a:rPr>
                <a:t>.</a:t>
              </a:r>
              <a:endParaRPr lang="en-US" altLang="ko-KR" sz="1200" dirty="0">
                <a:solidFill>
                  <a:schemeClr val="tx1">
                    <a:lumMod val="75000"/>
                    <a:lumOff val="25000"/>
                  </a:schemeClr>
                </a:solidFill>
                <a:cs typeface="Arial" pitchFamily="34" charset="0"/>
              </a:endParaRPr>
            </a:p>
          </p:txBody>
        </p:sp>
        <p:sp>
          <p:nvSpPr>
            <p:cNvPr id="14" name="TextBox 13"/>
            <p:cNvSpPr txBox="1"/>
            <p:nvPr/>
          </p:nvSpPr>
          <p:spPr>
            <a:xfrm>
              <a:off x="2113657" y="4305380"/>
              <a:ext cx="3647460" cy="461665"/>
            </a:xfrm>
            <a:prstGeom prst="rect">
              <a:avLst/>
            </a:prstGeom>
            <a:noFill/>
            <a:ln>
              <a:solidFill>
                <a:schemeClr val="accent1"/>
              </a:solidFill>
            </a:ln>
          </p:spPr>
          <p:txBody>
            <a:bodyPr wrap="square" rtlCol="0" anchor="ctr">
              <a:spAutoFit/>
            </a:bodyPr>
            <a:lstStyle/>
            <a:p>
              <a:pPr algn="ctr"/>
              <a:r>
                <a:rPr lang="it-IT" altLang="ko-KR" sz="1200" b="1" dirty="0">
                  <a:solidFill>
                    <a:schemeClr val="tx1">
                      <a:lumMod val="75000"/>
                      <a:lumOff val="25000"/>
                    </a:schemeClr>
                  </a:solidFill>
                  <a:cs typeface="Arial" pitchFamily="34" charset="0"/>
                </a:rPr>
                <a:t>Numărul de dinți ai roții dințate (z)</a:t>
              </a:r>
              <a:endParaRPr lang="ko-KR" altLang="en-US" sz="1200" b="1" dirty="0">
                <a:solidFill>
                  <a:schemeClr val="tx1">
                    <a:lumMod val="75000"/>
                    <a:lumOff val="25000"/>
                  </a:schemeClr>
                </a:solidFill>
                <a:cs typeface="Arial" pitchFamily="34" charset="0"/>
              </a:endParaRPr>
            </a:p>
          </p:txBody>
        </p:sp>
      </p:grpSp>
      <p:sp>
        <p:nvSpPr>
          <p:cNvPr id="81924" name="AutoShape 4" descr="https://qph.ec.quoracdn.net/main-qimg-64aefdad42308096bf473722a6d9a421.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grpSp>
        <p:nvGrpSpPr>
          <p:cNvPr id="22" name="Group 11"/>
          <p:cNvGrpSpPr/>
          <p:nvPr/>
        </p:nvGrpSpPr>
        <p:grpSpPr>
          <a:xfrm>
            <a:off x="2620724" y="4071250"/>
            <a:ext cx="1742313" cy="1020780"/>
            <a:chOff x="2113657" y="4305380"/>
            <a:chExt cx="3647460" cy="1020780"/>
          </a:xfrm>
        </p:grpSpPr>
        <p:sp>
          <p:nvSpPr>
            <p:cNvPr id="23" name="TextBox 12"/>
            <p:cNvSpPr txBox="1"/>
            <p:nvPr/>
          </p:nvSpPr>
          <p:spPr>
            <a:xfrm>
              <a:off x="2113657" y="4679829"/>
              <a:ext cx="3647458" cy="646331"/>
            </a:xfrm>
            <a:prstGeom prst="rect">
              <a:avLst/>
            </a:prstGeom>
            <a:noFill/>
            <a:ln>
              <a:solidFill>
                <a:schemeClr val="accent1"/>
              </a:solidFill>
            </a:ln>
          </p:spPr>
          <p:txBody>
            <a:bodyPr wrap="square" rtlCol="0" anchor="ctr">
              <a:spAutoFit/>
            </a:bodyPr>
            <a:lstStyle/>
            <a:p>
              <a:pPr algn="ctr"/>
              <a:r>
                <a:rPr lang="en-US" altLang="ko-KR" sz="1200" dirty="0">
                  <a:solidFill>
                    <a:schemeClr val="tx1">
                      <a:lumMod val="75000"/>
                      <a:lumOff val="25000"/>
                    </a:schemeClr>
                  </a:solidFill>
                  <a:cs typeface="Arial" pitchFamily="34" charset="0"/>
                </a:rPr>
                <a:t>m = </a:t>
              </a:r>
              <a:r>
                <a:rPr lang="en-US" altLang="ko-KR" sz="1200" dirty="0" err="1">
                  <a:solidFill>
                    <a:schemeClr val="tx1">
                      <a:lumMod val="75000"/>
                      <a:lumOff val="25000"/>
                    </a:schemeClr>
                  </a:solidFill>
                  <a:cs typeface="Arial" pitchFamily="34" charset="0"/>
                </a:rPr>
                <a:t>definește</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dimensiunea</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angrenajului</a:t>
              </a:r>
              <a:endParaRPr lang="en-US" altLang="ko-KR" sz="1200" dirty="0">
                <a:solidFill>
                  <a:schemeClr val="tx1">
                    <a:lumMod val="75000"/>
                    <a:lumOff val="25000"/>
                  </a:schemeClr>
                </a:solidFill>
                <a:cs typeface="Arial" pitchFamily="34" charset="0"/>
              </a:endParaRPr>
            </a:p>
          </p:txBody>
        </p:sp>
        <p:sp>
          <p:nvSpPr>
            <p:cNvPr id="24" name="TextBox 13"/>
            <p:cNvSpPr txBox="1"/>
            <p:nvPr/>
          </p:nvSpPr>
          <p:spPr>
            <a:xfrm>
              <a:off x="2113657" y="4305380"/>
              <a:ext cx="3647460" cy="461665"/>
            </a:xfrm>
            <a:prstGeom prst="rect">
              <a:avLst/>
            </a:prstGeom>
            <a:noFill/>
            <a:ln>
              <a:solidFill>
                <a:schemeClr val="accent1"/>
              </a:solidFill>
            </a:ln>
          </p:spPr>
          <p:txBody>
            <a:bodyPr wrap="square" rtlCol="0" anchor="ctr">
              <a:spAutoFit/>
            </a:bodyPr>
            <a:lstStyle/>
            <a:p>
              <a:pPr algn="ctr"/>
              <a:r>
                <a:rPr lang="pt-BR" altLang="ko-KR" sz="1200" b="1" dirty="0">
                  <a:solidFill>
                    <a:schemeClr val="tx1">
                      <a:lumMod val="75000"/>
                      <a:lumOff val="25000"/>
                    </a:schemeClr>
                  </a:solidFill>
                  <a:cs typeface="Arial" pitchFamily="34" charset="0"/>
                </a:rPr>
                <a:t>Cercul pașilor roții dințate (modul)</a:t>
              </a:r>
              <a:endParaRPr lang="ko-KR" altLang="en-US" sz="1200" b="1" dirty="0">
                <a:solidFill>
                  <a:schemeClr val="tx1">
                    <a:lumMod val="75000"/>
                    <a:lumOff val="25000"/>
                  </a:schemeClr>
                </a:solidFill>
                <a:cs typeface="Arial" pitchFamily="34" charset="0"/>
              </a:endParaRPr>
            </a:p>
          </p:txBody>
        </p:sp>
      </p:grpSp>
      <p:grpSp>
        <p:nvGrpSpPr>
          <p:cNvPr id="25" name="Group 11"/>
          <p:cNvGrpSpPr/>
          <p:nvPr/>
        </p:nvGrpSpPr>
        <p:grpSpPr>
          <a:xfrm>
            <a:off x="4788024" y="4011910"/>
            <a:ext cx="1742313" cy="745051"/>
            <a:chOff x="2113657" y="4305380"/>
            <a:chExt cx="3647460" cy="745051"/>
          </a:xfrm>
        </p:grpSpPr>
        <p:sp>
          <p:nvSpPr>
            <p:cNvPr id="26" name="TextBox 12"/>
            <p:cNvSpPr txBox="1"/>
            <p:nvPr/>
          </p:nvSpPr>
          <p:spPr>
            <a:xfrm>
              <a:off x="2113657" y="4773432"/>
              <a:ext cx="3647458" cy="276999"/>
            </a:xfrm>
            <a:prstGeom prst="rect">
              <a:avLst/>
            </a:prstGeom>
            <a:noFill/>
            <a:ln>
              <a:solidFill>
                <a:schemeClr val="accent1"/>
              </a:solidFill>
            </a:ln>
          </p:spPr>
          <p:txBody>
            <a:bodyPr wrap="square" rtlCol="0" anchor="ctr">
              <a:spAutoFit/>
            </a:bodyPr>
            <a:lstStyle/>
            <a:p>
              <a:pPr algn="ctr"/>
              <a:r>
                <a:rPr lang="en-US" altLang="ko-KR" sz="1200" b="1" i="1" dirty="0">
                  <a:solidFill>
                    <a:schemeClr val="tx1">
                      <a:lumMod val="75000"/>
                      <a:lumOff val="25000"/>
                    </a:schemeClr>
                  </a:solidFill>
                  <a:cs typeface="Arial" pitchFamily="34" charset="0"/>
                </a:rPr>
                <a:t>d = </a:t>
              </a:r>
              <a:r>
                <a:rPr lang="en-US" altLang="ko-KR" sz="1200" b="1" i="1" dirty="0" err="1">
                  <a:solidFill>
                    <a:schemeClr val="tx1">
                      <a:lumMod val="75000"/>
                      <a:lumOff val="25000"/>
                    </a:schemeClr>
                  </a:solidFill>
                  <a:cs typeface="Arial" pitchFamily="34" charset="0"/>
                </a:rPr>
                <a:t>m</a:t>
              </a:r>
              <a:r>
                <a:rPr lang="en-US" altLang="ko-KR" sz="1200" b="1" i="1" baseline="30000" dirty="0" err="1">
                  <a:solidFill>
                    <a:schemeClr val="tx1">
                      <a:lumMod val="75000"/>
                      <a:lumOff val="25000"/>
                    </a:schemeClr>
                  </a:solidFill>
                  <a:cs typeface="Arial" pitchFamily="34" charset="0"/>
                </a:rPr>
                <a:t>.</a:t>
              </a:r>
              <a:r>
                <a:rPr lang="en-US" altLang="ko-KR" sz="1200" b="1" i="1" dirty="0" err="1">
                  <a:solidFill>
                    <a:schemeClr val="tx1">
                      <a:lumMod val="75000"/>
                      <a:lumOff val="25000"/>
                    </a:schemeClr>
                  </a:solidFill>
                  <a:cs typeface="Arial" pitchFamily="34" charset="0"/>
                </a:rPr>
                <a:t>z</a:t>
              </a:r>
              <a:endParaRPr lang="en-US" altLang="ko-KR" sz="1200" b="1" i="1" dirty="0">
                <a:solidFill>
                  <a:schemeClr val="tx1">
                    <a:lumMod val="75000"/>
                    <a:lumOff val="25000"/>
                  </a:schemeClr>
                </a:solidFill>
                <a:cs typeface="Arial" pitchFamily="34" charset="0"/>
              </a:endParaRPr>
            </a:p>
          </p:txBody>
        </p:sp>
        <p:sp>
          <p:nvSpPr>
            <p:cNvPr id="27" name="TextBox 13"/>
            <p:cNvSpPr txBox="1"/>
            <p:nvPr/>
          </p:nvSpPr>
          <p:spPr>
            <a:xfrm>
              <a:off x="2113657" y="4305380"/>
              <a:ext cx="3647460" cy="461665"/>
            </a:xfrm>
            <a:prstGeom prst="rect">
              <a:avLst/>
            </a:prstGeom>
            <a:noFill/>
            <a:ln>
              <a:solidFill>
                <a:schemeClr val="accent1"/>
              </a:solidFill>
            </a:ln>
          </p:spPr>
          <p:txBody>
            <a:bodyPr wrap="square" rtlCol="0" anchor="ctr">
              <a:spAutoFit/>
            </a:bodyPr>
            <a:lstStyle/>
            <a:p>
              <a:pPr algn="ctr"/>
              <a:r>
                <a:rPr lang="it-IT" altLang="ko-KR" sz="1200" b="1" dirty="0">
                  <a:solidFill>
                    <a:schemeClr val="tx1">
                      <a:lumMod val="75000"/>
                      <a:lumOff val="25000"/>
                    </a:schemeClr>
                  </a:solidFill>
                  <a:cs typeface="Arial" pitchFamily="34" charset="0"/>
                </a:rPr>
                <a:t>Diametrul fizic al angrenajului (d)</a:t>
              </a:r>
              <a:endParaRPr lang="ko-KR" altLang="en-US" sz="1200" b="1" dirty="0">
                <a:solidFill>
                  <a:schemeClr val="tx1">
                    <a:lumMod val="75000"/>
                    <a:lumOff val="25000"/>
                  </a:schemeClr>
                </a:solidFill>
                <a:cs typeface="Arial" pitchFamily="34" charset="0"/>
              </a:endParaRPr>
            </a:p>
          </p:txBody>
        </p:sp>
      </p:grpSp>
      <p:grpSp>
        <p:nvGrpSpPr>
          <p:cNvPr id="30" name="Group 11"/>
          <p:cNvGrpSpPr/>
          <p:nvPr/>
        </p:nvGrpSpPr>
        <p:grpSpPr>
          <a:xfrm>
            <a:off x="6948264" y="4011910"/>
            <a:ext cx="1742313" cy="928447"/>
            <a:chOff x="2113657" y="4397713"/>
            <a:chExt cx="3647460" cy="928447"/>
          </a:xfrm>
        </p:grpSpPr>
        <p:sp>
          <p:nvSpPr>
            <p:cNvPr id="31" name="TextBox 12"/>
            <p:cNvSpPr txBox="1"/>
            <p:nvPr/>
          </p:nvSpPr>
          <p:spPr>
            <a:xfrm>
              <a:off x="2113657" y="4679829"/>
              <a:ext cx="3647458" cy="646331"/>
            </a:xfrm>
            <a:prstGeom prst="rect">
              <a:avLst/>
            </a:prstGeom>
            <a:noFill/>
            <a:ln>
              <a:solidFill>
                <a:schemeClr val="accent1"/>
              </a:solidFill>
            </a:ln>
          </p:spPr>
          <p:txBody>
            <a:bodyPr wrap="square" rtlCol="0" anchor="ctr">
              <a:spAutoFit/>
            </a:bodyPr>
            <a:lstStyle/>
            <a:p>
              <a:pPr algn="ctr"/>
              <a:r>
                <a:rPr lang="en-US" altLang="ko-KR" sz="1200" dirty="0" err="1">
                  <a:solidFill>
                    <a:schemeClr val="tx1">
                      <a:lumMod val="75000"/>
                      <a:lumOff val="25000"/>
                    </a:schemeClr>
                  </a:solidFill>
                  <a:cs typeface="Arial" pitchFamily="34" charset="0"/>
                </a:rPr>
                <a:t>Distanța</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liniară</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dintre</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dinte</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și</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cremalieră</a:t>
              </a:r>
              <a:r>
                <a:rPr lang="en-US" altLang="ko-KR" sz="1200" dirty="0">
                  <a:solidFill>
                    <a:schemeClr val="tx1">
                      <a:lumMod val="75000"/>
                      <a:lumOff val="25000"/>
                    </a:schemeClr>
                  </a:solidFill>
                  <a:cs typeface="Arial" pitchFamily="34" charset="0"/>
                </a:rPr>
                <a:t>,</a:t>
              </a:r>
            </a:p>
            <a:p>
              <a:pPr algn="ctr"/>
              <a:r>
                <a:rPr lang="en-US" altLang="ko-KR" sz="1200" b="1" i="1" dirty="0">
                  <a:solidFill>
                    <a:schemeClr val="tx1">
                      <a:lumMod val="75000"/>
                      <a:lumOff val="25000"/>
                    </a:schemeClr>
                  </a:solidFill>
                  <a:cs typeface="Arial" pitchFamily="34" charset="0"/>
                </a:rPr>
                <a:t>p = </a:t>
              </a:r>
              <a:r>
                <a:rPr lang="el-GR" altLang="ko-KR" sz="1200" b="1" i="1" dirty="0">
                  <a:solidFill>
                    <a:schemeClr val="tx1">
                      <a:lumMod val="75000"/>
                      <a:lumOff val="25000"/>
                    </a:schemeClr>
                  </a:solidFill>
                  <a:cs typeface="Arial" pitchFamily="34" charset="0"/>
                </a:rPr>
                <a:t>π</a:t>
              </a:r>
              <a:r>
                <a:rPr lang="el-GR" altLang="ko-KR" sz="1200" b="1" i="1" baseline="30000" dirty="0">
                  <a:solidFill>
                    <a:schemeClr val="tx1">
                      <a:lumMod val="75000"/>
                      <a:lumOff val="25000"/>
                    </a:schemeClr>
                  </a:solidFill>
                  <a:cs typeface="Arial" pitchFamily="34" charset="0"/>
                </a:rPr>
                <a:t>.</a:t>
              </a:r>
              <a:r>
                <a:rPr lang="en-US" altLang="ko-KR" sz="1200" b="1" i="1" dirty="0">
                  <a:solidFill>
                    <a:schemeClr val="tx1">
                      <a:lumMod val="75000"/>
                      <a:lumOff val="25000"/>
                    </a:schemeClr>
                  </a:solidFill>
                  <a:cs typeface="Arial" pitchFamily="34" charset="0"/>
                </a:rPr>
                <a:t>m   </a:t>
              </a:r>
            </a:p>
          </p:txBody>
        </p:sp>
        <p:sp>
          <p:nvSpPr>
            <p:cNvPr id="32" name="TextBox 13"/>
            <p:cNvSpPr txBox="1"/>
            <p:nvPr/>
          </p:nvSpPr>
          <p:spPr>
            <a:xfrm>
              <a:off x="2113657" y="4397713"/>
              <a:ext cx="3647460" cy="276999"/>
            </a:xfrm>
            <a:prstGeom prst="rect">
              <a:avLst/>
            </a:prstGeom>
            <a:noFill/>
            <a:ln>
              <a:solidFill>
                <a:schemeClr val="accent1"/>
              </a:solidFill>
            </a:ln>
          </p:spPr>
          <p:txBody>
            <a:bodyPr wrap="square" rtlCol="0" anchor="ctr">
              <a:spAutoFit/>
            </a:bodyPr>
            <a:lstStyle/>
            <a:p>
              <a:pPr algn="ctr"/>
              <a:r>
                <a:rPr lang="en-US" altLang="ko-KR" sz="1200" b="1" dirty="0">
                  <a:solidFill>
                    <a:schemeClr val="tx1">
                      <a:lumMod val="75000"/>
                      <a:lumOff val="25000"/>
                    </a:schemeClr>
                  </a:solidFill>
                  <a:cs typeface="Arial" pitchFamily="34" charset="0"/>
                </a:rPr>
                <a:t>Pas </a:t>
              </a:r>
              <a:r>
                <a:rPr lang="en-US" altLang="ko-KR" sz="1200" b="1" dirty="0" err="1">
                  <a:solidFill>
                    <a:schemeClr val="tx1">
                      <a:lumMod val="75000"/>
                      <a:lumOff val="25000"/>
                    </a:schemeClr>
                  </a:solidFill>
                  <a:cs typeface="Arial" pitchFamily="34" charset="0"/>
                </a:rPr>
                <a:t>liniar</a:t>
              </a:r>
              <a:r>
                <a:rPr lang="en-US" altLang="ko-KR" sz="1200" b="1" dirty="0">
                  <a:solidFill>
                    <a:schemeClr val="tx1">
                      <a:lumMod val="75000"/>
                      <a:lumOff val="25000"/>
                    </a:schemeClr>
                  </a:solidFill>
                  <a:cs typeface="Arial" pitchFamily="34" charset="0"/>
                </a:rPr>
                <a:t> (p)</a:t>
              </a:r>
              <a:endParaRPr lang="ko-KR" altLang="en-US" sz="1200" b="1" dirty="0">
                <a:solidFill>
                  <a:schemeClr val="tx1">
                    <a:lumMod val="75000"/>
                    <a:lumOff val="25000"/>
                  </a:schemeClr>
                </a:solidFill>
                <a:cs typeface="Arial" pitchFamily="34" charset="0"/>
              </a:endParaRPr>
            </a:p>
          </p:txBody>
        </p:sp>
      </p:grpSp>
      <p:sp>
        <p:nvSpPr>
          <p:cNvPr id="33" name="32 - Δεξιό βέλος"/>
          <p:cNvSpPr/>
          <p:nvPr/>
        </p:nvSpPr>
        <p:spPr>
          <a:xfrm>
            <a:off x="2195736" y="4443958"/>
            <a:ext cx="432048"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4" name="33 - Δεξιό βέλος"/>
          <p:cNvSpPr/>
          <p:nvPr/>
        </p:nvSpPr>
        <p:spPr>
          <a:xfrm>
            <a:off x="4355976" y="4443958"/>
            <a:ext cx="432048"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5" name="34 - Δεξιό βέλος"/>
          <p:cNvSpPr/>
          <p:nvPr/>
        </p:nvSpPr>
        <p:spPr>
          <a:xfrm>
            <a:off x="6516216" y="4443958"/>
            <a:ext cx="432048"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9" name="Picture 8" descr="A close up of text on a white background&#10;&#10;Description automatically generated">
            <a:extLst>
              <a:ext uri="{FF2B5EF4-FFF2-40B4-BE49-F238E27FC236}">
                <a16:creationId xmlns:a16="http://schemas.microsoft.com/office/drawing/2014/main" id="{26B9277E-3981-4E33-83CC-5D7421AD7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4136" y="663564"/>
            <a:ext cx="5475728" cy="3122209"/>
          </a:xfrm>
          <a:prstGeom prst="rect">
            <a:avLst/>
          </a:prstGeom>
        </p:spPr>
      </p:pic>
    </p:spTree>
    <p:extLst>
      <p:ext uri="{BB962C8B-B14F-4D97-AF65-F5344CB8AC3E}">
        <p14:creationId xmlns:p14="http://schemas.microsoft.com/office/powerpoint/2010/main" val="33074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35 - Εικόνα" descr="fonto.jpg"/>
          <p:cNvPicPr>
            <a:picLocks noChangeAspect="1"/>
          </p:cNvPicPr>
          <p:nvPr/>
        </p:nvPicPr>
        <p:blipFill>
          <a:blip r:embed="rId2" cstate="print"/>
          <a:stretch>
            <a:fillRect/>
          </a:stretch>
        </p:blipFill>
        <p:spPr>
          <a:xfrm>
            <a:off x="0" y="0"/>
            <a:ext cx="9126457" cy="5143500"/>
          </a:xfrm>
          <a:prstGeom prst="rect">
            <a:avLst/>
          </a:prstGeom>
        </p:spPr>
      </p:pic>
      <p:sp>
        <p:nvSpPr>
          <p:cNvPr id="7" name="Text Placeholder 6"/>
          <p:cNvSpPr>
            <a:spLocks noGrp="1"/>
          </p:cNvSpPr>
          <p:nvPr>
            <p:ph type="body" sz="quarter" idx="10"/>
          </p:nvPr>
        </p:nvSpPr>
        <p:spPr>
          <a:xfrm>
            <a:off x="0" y="51470"/>
            <a:ext cx="9144000" cy="576064"/>
          </a:xfrm>
        </p:spPr>
        <p:txBody>
          <a:bodyPr/>
          <a:lstStyle/>
          <a:p>
            <a:r>
              <a:rPr lang="ro-RO" altLang="ko-KR" b="1" dirty="0">
                <a:solidFill>
                  <a:schemeClr val="accent1"/>
                </a:solidFill>
              </a:rPr>
              <a:t>Părțile de bază ale designului</a:t>
            </a:r>
            <a:r>
              <a:rPr lang="en-US" altLang="ko-KR" b="1" dirty="0">
                <a:solidFill>
                  <a:schemeClr val="accent1"/>
                </a:solidFill>
              </a:rPr>
              <a:t> II</a:t>
            </a:r>
            <a:endParaRPr lang="en-US" altLang="ko-KR" b="1" dirty="0">
              <a:solidFill>
                <a:schemeClr val="tx1">
                  <a:lumMod val="75000"/>
                  <a:lumOff val="25000"/>
                </a:schemeClr>
              </a:solidFill>
            </a:endParaRPr>
          </a:p>
        </p:txBody>
      </p:sp>
      <p:sp>
        <p:nvSpPr>
          <p:cNvPr id="81924" name="AutoShape 4" descr="https://qph.ec.quoracdn.net/main-qimg-64aefdad42308096bf473722a6d9a421.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86018" name="Picture 2" descr="Î£ÏÎµÏÎ¹ÎºÎ® ÎµÎ¹ÎºÏÎ½Î±"/>
          <p:cNvPicPr>
            <a:picLocks noChangeAspect="1" noChangeArrowheads="1"/>
          </p:cNvPicPr>
          <p:nvPr/>
        </p:nvPicPr>
        <p:blipFill>
          <a:blip r:embed="rId3" cstate="print">
            <a:clrChange>
              <a:clrFrom>
                <a:srgbClr val="FFFFFF"/>
              </a:clrFrom>
              <a:clrTo>
                <a:srgbClr val="FFFFFF">
                  <a:alpha val="0"/>
                </a:srgbClr>
              </a:clrTo>
            </a:clrChange>
            <a:lum bright="-40000" contrast="-40000"/>
          </a:blip>
          <a:srcRect/>
          <a:stretch>
            <a:fillRect/>
          </a:stretch>
        </p:blipFill>
        <p:spPr bwMode="auto">
          <a:xfrm>
            <a:off x="251520" y="627534"/>
            <a:ext cx="3090261" cy="3096344"/>
          </a:xfrm>
          <a:prstGeom prst="rect">
            <a:avLst/>
          </a:prstGeom>
          <a:noFill/>
        </p:spPr>
      </p:pic>
      <p:pic>
        <p:nvPicPr>
          <p:cNvPr id="86021" name="Picture 5"/>
          <p:cNvPicPr>
            <a:picLocks noChangeAspect="1" noChangeArrowheads="1"/>
          </p:cNvPicPr>
          <p:nvPr/>
        </p:nvPicPr>
        <p:blipFill>
          <a:blip r:embed="rId4" cstate="print">
            <a:clrChange>
              <a:clrFrom>
                <a:srgbClr val="F3ECCA"/>
              </a:clrFrom>
              <a:clrTo>
                <a:srgbClr val="F3ECCA">
                  <a:alpha val="0"/>
                </a:srgbClr>
              </a:clrTo>
            </a:clrChange>
          </a:blip>
          <a:srcRect t="22614" b="5962"/>
          <a:stretch>
            <a:fillRect/>
          </a:stretch>
        </p:blipFill>
        <p:spPr bwMode="auto">
          <a:xfrm>
            <a:off x="3995936" y="843558"/>
            <a:ext cx="4677917" cy="2088232"/>
          </a:xfrm>
          <a:prstGeom prst="rect">
            <a:avLst/>
          </a:prstGeom>
          <a:noFill/>
          <a:ln w="9525">
            <a:noFill/>
            <a:miter lim="800000"/>
            <a:headEnd/>
            <a:tailEnd/>
          </a:ln>
        </p:spPr>
      </p:pic>
      <p:grpSp>
        <p:nvGrpSpPr>
          <p:cNvPr id="25" name="Group 11"/>
          <p:cNvGrpSpPr/>
          <p:nvPr/>
        </p:nvGrpSpPr>
        <p:grpSpPr>
          <a:xfrm>
            <a:off x="6934143" y="3096131"/>
            <a:ext cx="1742313" cy="652718"/>
            <a:chOff x="2113657" y="4397713"/>
            <a:chExt cx="3647460" cy="652718"/>
          </a:xfrm>
        </p:grpSpPr>
        <p:sp>
          <p:nvSpPr>
            <p:cNvPr id="28" name="TextBox 12"/>
            <p:cNvSpPr txBox="1"/>
            <p:nvPr/>
          </p:nvSpPr>
          <p:spPr>
            <a:xfrm>
              <a:off x="2113657" y="4773432"/>
              <a:ext cx="3647458" cy="276999"/>
            </a:xfrm>
            <a:prstGeom prst="rect">
              <a:avLst/>
            </a:prstGeom>
            <a:noFill/>
            <a:ln>
              <a:solidFill>
                <a:schemeClr val="accent1"/>
              </a:solidFill>
            </a:ln>
          </p:spPr>
          <p:txBody>
            <a:bodyPr wrap="square" rtlCol="0" anchor="ctr">
              <a:spAutoFit/>
            </a:bodyPr>
            <a:lstStyle/>
            <a:p>
              <a:pPr algn="ctr"/>
              <a:r>
                <a:rPr lang="ro-RO" altLang="ko-KR" sz="1200" dirty="0">
                  <a:solidFill>
                    <a:schemeClr val="tx1">
                      <a:lumMod val="75000"/>
                      <a:lumOff val="25000"/>
                    </a:schemeClr>
                  </a:solidFill>
                  <a:cs typeface="Arial" pitchFamily="34" charset="0"/>
                </a:rPr>
                <a:t>În mod normal</a:t>
              </a:r>
              <a:r>
                <a:rPr lang="en-US" altLang="ko-KR" sz="1200" b="1" i="1" dirty="0">
                  <a:solidFill>
                    <a:schemeClr val="tx1">
                      <a:lumMod val="75000"/>
                      <a:lumOff val="25000"/>
                    </a:schemeClr>
                  </a:solidFill>
                  <a:cs typeface="Arial" pitchFamily="34" charset="0"/>
                </a:rPr>
                <a:t> a = 20</a:t>
              </a:r>
              <a:r>
                <a:rPr lang="en-US" altLang="ko-KR" sz="1200" b="1" i="1" baseline="30000" dirty="0">
                  <a:solidFill>
                    <a:schemeClr val="tx1">
                      <a:lumMod val="75000"/>
                      <a:lumOff val="25000"/>
                    </a:schemeClr>
                  </a:solidFill>
                  <a:cs typeface="Arial" pitchFamily="34" charset="0"/>
                </a:rPr>
                <a:t>o</a:t>
              </a:r>
            </a:p>
          </p:txBody>
        </p:sp>
        <p:sp>
          <p:nvSpPr>
            <p:cNvPr id="29" name="TextBox 13"/>
            <p:cNvSpPr txBox="1"/>
            <p:nvPr/>
          </p:nvSpPr>
          <p:spPr>
            <a:xfrm>
              <a:off x="2113657" y="4397713"/>
              <a:ext cx="3647460" cy="276999"/>
            </a:xfrm>
            <a:prstGeom prst="rect">
              <a:avLst/>
            </a:prstGeom>
            <a:noFill/>
            <a:ln>
              <a:solidFill>
                <a:schemeClr val="accent1"/>
              </a:solidFill>
            </a:ln>
          </p:spPr>
          <p:txBody>
            <a:bodyPr wrap="square" rtlCol="0" anchor="ctr">
              <a:spAutoFit/>
            </a:bodyPr>
            <a:lstStyle/>
            <a:p>
              <a:pPr algn="ctr"/>
              <a:r>
                <a:rPr lang="ro-RO" altLang="ko-KR" sz="1200" b="1" dirty="0">
                  <a:solidFill>
                    <a:schemeClr val="tx1">
                      <a:lumMod val="75000"/>
                      <a:lumOff val="25000"/>
                    </a:schemeClr>
                  </a:solidFill>
                  <a:cs typeface="Arial" pitchFamily="34" charset="0"/>
                </a:rPr>
                <a:t>Unghi de presiune</a:t>
              </a:r>
              <a:r>
                <a:rPr lang="en-US" altLang="ko-KR" sz="1200" b="1" dirty="0">
                  <a:solidFill>
                    <a:schemeClr val="tx1">
                      <a:lumMod val="75000"/>
                      <a:lumOff val="25000"/>
                    </a:schemeClr>
                  </a:solidFill>
                  <a:cs typeface="Arial" pitchFamily="34" charset="0"/>
                </a:rPr>
                <a:t> (a)</a:t>
              </a:r>
              <a:endParaRPr lang="ko-KR" altLang="en-US" sz="1200" b="1" dirty="0">
                <a:solidFill>
                  <a:schemeClr val="tx1">
                    <a:lumMod val="75000"/>
                    <a:lumOff val="25000"/>
                  </a:schemeClr>
                </a:solidFill>
                <a:cs typeface="Arial" pitchFamily="34" charset="0"/>
              </a:endParaRPr>
            </a:p>
          </p:txBody>
        </p:sp>
      </p:grpSp>
      <p:sp>
        <p:nvSpPr>
          <p:cNvPr id="30" name="29 - Βέλος προς τα επάνω"/>
          <p:cNvSpPr/>
          <p:nvPr/>
        </p:nvSpPr>
        <p:spPr>
          <a:xfrm>
            <a:off x="7812360" y="3723878"/>
            <a:ext cx="45719" cy="2880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37" name="Group 11">
            <a:extLst>
              <a:ext uri="{FF2B5EF4-FFF2-40B4-BE49-F238E27FC236}">
                <a16:creationId xmlns:a16="http://schemas.microsoft.com/office/drawing/2014/main" id="{D82C71CA-6D4F-4B55-BF12-E088C80D330B}"/>
              </a:ext>
            </a:extLst>
          </p:cNvPr>
          <p:cNvGrpSpPr/>
          <p:nvPr/>
        </p:nvGrpSpPr>
        <p:grpSpPr>
          <a:xfrm>
            <a:off x="467544" y="4011910"/>
            <a:ext cx="1742313" cy="928447"/>
            <a:chOff x="2113657" y="4305380"/>
            <a:chExt cx="3647460" cy="928447"/>
          </a:xfrm>
        </p:grpSpPr>
        <p:sp>
          <p:nvSpPr>
            <p:cNvPr id="38" name="TextBox 37">
              <a:extLst>
                <a:ext uri="{FF2B5EF4-FFF2-40B4-BE49-F238E27FC236}">
                  <a16:creationId xmlns:a16="http://schemas.microsoft.com/office/drawing/2014/main" id="{20DDA3D2-13AB-40BE-AEC5-BFE753AD8DE1}"/>
                </a:ext>
              </a:extLst>
            </p:cNvPr>
            <p:cNvSpPr txBox="1"/>
            <p:nvPr/>
          </p:nvSpPr>
          <p:spPr>
            <a:xfrm>
              <a:off x="2113657" y="4772162"/>
              <a:ext cx="3647458" cy="461665"/>
            </a:xfrm>
            <a:prstGeom prst="rect">
              <a:avLst/>
            </a:prstGeom>
            <a:noFill/>
            <a:ln>
              <a:solidFill>
                <a:schemeClr val="accent1"/>
              </a:solidFill>
            </a:ln>
          </p:spPr>
          <p:txBody>
            <a:bodyPr wrap="square" rtlCol="0" anchor="ctr">
              <a:spAutoFit/>
            </a:bodyPr>
            <a:lstStyle/>
            <a:p>
              <a:pPr algn="ctr"/>
              <a:r>
                <a:rPr lang="en-US" altLang="ko-KR" sz="1200" dirty="0" err="1">
                  <a:solidFill>
                    <a:schemeClr val="tx1">
                      <a:lumMod val="75000"/>
                      <a:lumOff val="25000"/>
                    </a:schemeClr>
                  </a:solidFill>
                  <a:cs typeface="Arial" pitchFamily="34" charset="0"/>
                </a:rPr>
                <a:t>Acest</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număr</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trebuie</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să</a:t>
              </a:r>
              <a:r>
                <a:rPr lang="en-US" altLang="ko-KR" sz="1200" dirty="0">
                  <a:solidFill>
                    <a:schemeClr val="tx1">
                      <a:lumMod val="75000"/>
                      <a:lumOff val="25000"/>
                    </a:schemeClr>
                  </a:solidFill>
                  <a:cs typeface="Arial" pitchFamily="34" charset="0"/>
                </a:rPr>
                <a:t> fie </a:t>
              </a:r>
              <a:r>
                <a:rPr lang="en-US" altLang="ko-KR" sz="1200" dirty="0" err="1">
                  <a:solidFill>
                    <a:schemeClr val="tx1">
                      <a:lumMod val="75000"/>
                      <a:lumOff val="25000"/>
                    </a:schemeClr>
                  </a:solidFill>
                  <a:cs typeface="Arial" pitchFamily="34" charset="0"/>
                </a:rPr>
                <a:t>mai</a:t>
              </a:r>
              <a:r>
                <a:rPr lang="en-US" altLang="ko-KR" sz="1200" dirty="0">
                  <a:solidFill>
                    <a:schemeClr val="tx1">
                      <a:lumMod val="75000"/>
                      <a:lumOff val="25000"/>
                    </a:schemeClr>
                  </a:solidFill>
                  <a:cs typeface="Arial" pitchFamily="34" charset="0"/>
                </a:rPr>
                <a:t> mic </a:t>
              </a:r>
              <a:r>
                <a:rPr lang="en-US" altLang="ko-KR" sz="1200" dirty="0" err="1">
                  <a:solidFill>
                    <a:schemeClr val="tx1">
                      <a:lumMod val="75000"/>
                      <a:lumOff val="25000"/>
                    </a:schemeClr>
                  </a:solidFill>
                  <a:cs typeface="Arial" pitchFamily="34" charset="0"/>
                </a:rPr>
                <a:t>decât</a:t>
              </a:r>
              <a:r>
                <a:rPr lang="en-US" altLang="ko-KR" sz="1200" dirty="0">
                  <a:solidFill>
                    <a:schemeClr val="tx1">
                      <a:lumMod val="75000"/>
                      <a:lumOff val="25000"/>
                    </a:schemeClr>
                  </a:solidFill>
                  <a:cs typeface="Arial" pitchFamily="34" charset="0"/>
                </a:rPr>
                <a:t> 18</a:t>
              </a:r>
              <a:r>
                <a:rPr lang="ro-RO" altLang="ko-KR" sz="1200" dirty="0">
                  <a:solidFill>
                    <a:schemeClr val="tx1">
                      <a:lumMod val="75000"/>
                      <a:lumOff val="25000"/>
                    </a:schemeClr>
                  </a:solidFill>
                  <a:cs typeface="Arial" pitchFamily="34" charset="0"/>
                </a:rPr>
                <a:t>.</a:t>
              </a:r>
              <a:endParaRPr lang="en-US" altLang="ko-KR" sz="1200" dirty="0">
                <a:solidFill>
                  <a:schemeClr val="tx1">
                    <a:lumMod val="75000"/>
                    <a:lumOff val="25000"/>
                  </a:schemeClr>
                </a:solidFill>
                <a:cs typeface="Arial" pitchFamily="34" charset="0"/>
              </a:endParaRPr>
            </a:p>
          </p:txBody>
        </p:sp>
        <p:sp>
          <p:nvSpPr>
            <p:cNvPr id="39" name="TextBox 38">
              <a:extLst>
                <a:ext uri="{FF2B5EF4-FFF2-40B4-BE49-F238E27FC236}">
                  <a16:creationId xmlns:a16="http://schemas.microsoft.com/office/drawing/2014/main" id="{92B2FA8E-66DE-403C-9B01-3C2B3655D269}"/>
                </a:ext>
              </a:extLst>
            </p:cNvPr>
            <p:cNvSpPr txBox="1"/>
            <p:nvPr/>
          </p:nvSpPr>
          <p:spPr>
            <a:xfrm>
              <a:off x="2113657" y="4305380"/>
              <a:ext cx="3647460" cy="461665"/>
            </a:xfrm>
            <a:prstGeom prst="rect">
              <a:avLst/>
            </a:prstGeom>
            <a:noFill/>
            <a:ln>
              <a:solidFill>
                <a:schemeClr val="accent1"/>
              </a:solidFill>
            </a:ln>
          </p:spPr>
          <p:txBody>
            <a:bodyPr wrap="square" rtlCol="0" anchor="ctr">
              <a:spAutoFit/>
            </a:bodyPr>
            <a:lstStyle/>
            <a:p>
              <a:pPr algn="ctr"/>
              <a:r>
                <a:rPr lang="it-IT" altLang="ko-KR" sz="1200" b="1" dirty="0">
                  <a:solidFill>
                    <a:schemeClr val="tx1">
                      <a:lumMod val="75000"/>
                      <a:lumOff val="25000"/>
                    </a:schemeClr>
                  </a:solidFill>
                  <a:cs typeface="Arial" pitchFamily="34" charset="0"/>
                </a:rPr>
                <a:t>Numărul de dinți ai roții dințate (z)</a:t>
              </a:r>
              <a:endParaRPr lang="ko-KR" altLang="en-US" sz="1200" b="1" dirty="0">
                <a:solidFill>
                  <a:schemeClr val="tx1">
                    <a:lumMod val="75000"/>
                    <a:lumOff val="25000"/>
                  </a:schemeClr>
                </a:solidFill>
                <a:cs typeface="Arial" pitchFamily="34" charset="0"/>
              </a:endParaRPr>
            </a:p>
          </p:txBody>
        </p:sp>
      </p:grpSp>
      <p:grpSp>
        <p:nvGrpSpPr>
          <p:cNvPr id="40" name="Group 11">
            <a:extLst>
              <a:ext uri="{FF2B5EF4-FFF2-40B4-BE49-F238E27FC236}">
                <a16:creationId xmlns:a16="http://schemas.microsoft.com/office/drawing/2014/main" id="{CCD23166-98C9-432F-A032-39258F933DAD}"/>
              </a:ext>
            </a:extLst>
          </p:cNvPr>
          <p:cNvGrpSpPr/>
          <p:nvPr/>
        </p:nvGrpSpPr>
        <p:grpSpPr>
          <a:xfrm>
            <a:off x="2620724" y="4071250"/>
            <a:ext cx="1742313" cy="1020780"/>
            <a:chOff x="2113657" y="4305380"/>
            <a:chExt cx="3647460" cy="1020780"/>
          </a:xfrm>
        </p:grpSpPr>
        <p:sp>
          <p:nvSpPr>
            <p:cNvPr id="41" name="TextBox 12">
              <a:extLst>
                <a:ext uri="{FF2B5EF4-FFF2-40B4-BE49-F238E27FC236}">
                  <a16:creationId xmlns:a16="http://schemas.microsoft.com/office/drawing/2014/main" id="{AFD16907-A42D-4D7E-A20F-5D4AF6C125B4}"/>
                </a:ext>
              </a:extLst>
            </p:cNvPr>
            <p:cNvSpPr txBox="1"/>
            <p:nvPr/>
          </p:nvSpPr>
          <p:spPr>
            <a:xfrm>
              <a:off x="2113657" y="4679829"/>
              <a:ext cx="3647458" cy="646331"/>
            </a:xfrm>
            <a:prstGeom prst="rect">
              <a:avLst/>
            </a:prstGeom>
            <a:noFill/>
            <a:ln>
              <a:solidFill>
                <a:schemeClr val="accent1"/>
              </a:solidFill>
            </a:ln>
          </p:spPr>
          <p:txBody>
            <a:bodyPr wrap="square" rtlCol="0" anchor="ctr">
              <a:spAutoFit/>
            </a:bodyPr>
            <a:lstStyle/>
            <a:p>
              <a:pPr algn="ctr"/>
              <a:r>
                <a:rPr lang="en-US" altLang="ko-KR" sz="1200" dirty="0">
                  <a:solidFill>
                    <a:schemeClr val="tx1">
                      <a:lumMod val="75000"/>
                      <a:lumOff val="25000"/>
                    </a:schemeClr>
                  </a:solidFill>
                  <a:cs typeface="Arial" pitchFamily="34" charset="0"/>
                </a:rPr>
                <a:t>m = </a:t>
              </a:r>
              <a:r>
                <a:rPr lang="en-US" altLang="ko-KR" sz="1200" dirty="0" err="1">
                  <a:solidFill>
                    <a:schemeClr val="tx1">
                      <a:lumMod val="75000"/>
                      <a:lumOff val="25000"/>
                    </a:schemeClr>
                  </a:solidFill>
                  <a:cs typeface="Arial" pitchFamily="34" charset="0"/>
                </a:rPr>
                <a:t>definește</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dimensiunea</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angrenajului</a:t>
              </a:r>
              <a:endParaRPr lang="en-US" altLang="ko-KR" sz="1200" dirty="0">
                <a:solidFill>
                  <a:schemeClr val="tx1">
                    <a:lumMod val="75000"/>
                    <a:lumOff val="25000"/>
                  </a:schemeClr>
                </a:solidFill>
                <a:cs typeface="Arial" pitchFamily="34" charset="0"/>
              </a:endParaRPr>
            </a:p>
          </p:txBody>
        </p:sp>
        <p:sp>
          <p:nvSpPr>
            <p:cNvPr id="42" name="TextBox 13">
              <a:extLst>
                <a:ext uri="{FF2B5EF4-FFF2-40B4-BE49-F238E27FC236}">
                  <a16:creationId xmlns:a16="http://schemas.microsoft.com/office/drawing/2014/main" id="{40A49B6D-EB1D-432A-84B0-24ACF147B8E6}"/>
                </a:ext>
              </a:extLst>
            </p:cNvPr>
            <p:cNvSpPr txBox="1"/>
            <p:nvPr/>
          </p:nvSpPr>
          <p:spPr>
            <a:xfrm>
              <a:off x="2113657" y="4305380"/>
              <a:ext cx="3647460" cy="461665"/>
            </a:xfrm>
            <a:prstGeom prst="rect">
              <a:avLst/>
            </a:prstGeom>
            <a:noFill/>
            <a:ln>
              <a:solidFill>
                <a:schemeClr val="accent1"/>
              </a:solidFill>
            </a:ln>
          </p:spPr>
          <p:txBody>
            <a:bodyPr wrap="square" rtlCol="0" anchor="ctr">
              <a:spAutoFit/>
            </a:bodyPr>
            <a:lstStyle/>
            <a:p>
              <a:pPr algn="ctr"/>
              <a:r>
                <a:rPr lang="pt-BR" altLang="ko-KR" sz="1200" b="1" dirty="0">
                  <a:solidFill>
                    <a:schemeClr val="tx1">
                      <a:lumMod val="75000"/>
                      <a:lumOff val="25000"/>
                    </a:schemeClr>
                  </a:solidFill>
                  <a:cs typeface="Arial" pitchFamily="34" charset="0"/>
                </a:rPr>
                <a:t>Cercul pașilor roții dințate (modul)</a:t>
              </a:r>
              <a:endParaRPr lang="ko-KR" altLang="en-US" sz="1200" b="1" dirty="0">
                <a:solidFill>
                  <a:schemeClr val="tx1">
                    <a:lumMod val="75000"/>
                    <a:lumOff val="25000"/>
                  </a:schemeClr>
                </a:solidFill>
                <a:cs typeface="Arial" pitchFamily="34" charset="0"/>
              </a:endParaRPr>
            </a:p>
          </p:txBody>
        </p:sp>
      </p:grpSp>
      <p:grpSp>
        <p:nvGrpSpPr>
          <p:cNvPr id="43" name="Group 11">
            <a:extLst>
              <a:ext uri="{FF2B5EF4-FFF2-40B4-BE49-F238E27FC236}">
                <a16:creationId xmlns:a16="http://schemas.microsoft.com/office/drawing/2014/main" id="{7D117394-8DA0-4D31-AEA2-188D6FA469BE}"/>
              </a:ext>
            </a:extLst>
          </p:cNvPr>
          <p:cNvGrpSpPr/>
          <p:nvPr/>
        </p:nvGrpSpPr>
        <p:grpSpPr>
          <a:xfrm>
            <a:off x="4788024" y="4011910"/>
            <a:ext cx="1742313" cy="745051"/>
            <a:chOff x="2113657" y="4305380"/>
            <a:chExt cx="3647460" cy="745051"/>
          </a:xfrm>
        </p:grpSpPr>
        <p:sp>
          <p:nvSpPr>
            <p:cNvPr id="44" name="TextBox 12">
              <a:extLst>
                <a:ext uri="{FF2B5EF4-FFF2-40B4-BE49-F238E27FC236}">
                  <a16:creationId xmlns:a16="http://schemas.microsoft.com/office/drawing/2014/main" id="{AC8D1B10-BA70-4CD3-A744-2F73661DD7A3}"/>
                </a:ext>
              </a:extLst>
            </p:cNvPr>
            <p:cNvSpPr txBox="1"/>
            <p:nvPr/>
          </p:nvSpPr>
          <p:spPr>
            <a:xfrm>
              <a:off x="2113657" y="4773432"/>
              <a:ext cx="3647458" cy="276999"/>
            </a:xfrm>
            <a:prstGeom prst="rect">
              <a:avLst/>
            </a:prstGeom>
            <a:noFill/>
            <a:ln>
              <a:solidFill>
                <a:schemeClr val="accent1"/>
              </a:solidFill>
            </a:ln>
          </p:spPr>
          <p:txBody>
            <a:bodyPr wrap="square" rtlCol="0" anchor="ctr">
              <a:spAutoFit/>
            </a:bodyPr>
            <a:lstStyle/>
            <a:p>
              <a:pPr algn="ctr"/>
              <a:r>
                <a:rPr lang="en-US" altLang="ko-KR" sz="1200" b="1" i="1" dirty="0">
                  <a:solidFill>
                    <a:schemeClr val="tx1">
                      <a:lumMod val="75000"/>
                      <a:lumOff val="25000"/>
                    </a:schemeClr>
                  </a:solidFill>
                  <a:cs typeface="Arial" pitchFamily="34" charset="0"/>
                </a:rPr>
                <a:t>d = </a:t>
              </a:r>
              <a:r>
                <a:rPr lang="en-US" altLang="ko-KR" sz="1200" b="1" i="1" dirty="0" err="1">
                  <a:solidFill>
                    <a:schemeClr val="tx1">
                      <a:lumMod val="75000"/>
                      <a:lumOff val="25000"/>
                    </a:schemeClr>
                  </a:solidFill>
                  <a:cs typeface="Arial" pitchFamily="34" charset="0"/>
                </a:rPr>
                <a:t>m</a:t>
              </a:r>
              <a:r>
                <a:rPr lang="en-US" altLang="ko-KR" sz="1200" b="1" i="1" baseline="30000" dirty="0" err="1">
                  <a:solidFill>
                    <a:schemeClr val="tx1">
                      <a:lumMod val="75000"/>
                      <a:lumOff val="25000"/>
                    </a:schemeClr>
                  </a:solidFill>
                  <a:cs typeface="Arial" pitchFamily="34" charset="0"/>
                </a:rPr>
                <a:t>.</a:t>
              </a:r>
              <a:r>
                <a:rPr lang="en-US" altLang="ko-KR" sz="1200" b="1" i="1" dirty="0" err="1">
                  <a:solidFill>
                    <a:schemeClr val="tx1">
                      <a:lumMod val="75000"/>
                      <a:lumOff val="25000"/>
                    </a:schemeClr>
                  </a:solidFill>
                  <a:cs typeface="Arial" pitchFamily="34" charset="0"/>
                </a:rPr>
                <a:t>z</a:t>
              </a:r>
              <a:endParaRPr lang="en-US" altLang="ko-KR" sz="1200" b="1" i="1" dirty="0">
                <a:solidFill>
                  <a:schemeClr val="tx1">
                    <a:lumMod val="75000"/>
                    <a:lumOff val="25000"/>
                  </a:schemeClr>
                </a:solidFill>
                <a:cs typeface="Arial" pitchFamily="34" charset="0"/>
              </a:endParaRPr>
            </a:p>
          </p:txBody>
        </p:sp>
        <p:sp>
          <p:nvSpPr>
            <p:cNvPr id="45" name="TextBox 13">
              <a:extLst>
                <a:ext uri="{FF2B5EF4-FFF2-40B4-BE49-F238E27FC236}">
                  <a16:creationId xmlns:a16="http://schemas.microsoft.com/office/drawing/2014/main" id="{EE0D4F60-F815-4847-BBFF-85DF056BA326}"/>
                </a:ext>
              </a:extLst>
            </p:cNvPr>
            <p:cNvSpPr txBox="1"/>
            <p:nvPr/>
          </p:nvSpPr>
          <p:spPr>
            <a:xfrm>
              <a:off x="2113657" y="4305380"/>
              <a:ext cx="3647460" cy="461665"/>
            </a:xfrm>
            <a:prstGeom prst="rect">
              <a:avLst/>
            </a:prstGeom>
            <a:noFill/>
            <a:ln>
              <a:solidFill>
                <a:schemeClr val="accent1"/>
              </a:solidFill>
            </a:ln>
          </p:spPr>
          <p:txBody>
            <a:bodyPr wrap="square" rtlCol="0" anchor="ctr">
              <a:spAutoFit/>
            </a:bodyPr>
            <a:lstStyle/>
            <a:p>
              <a:pPr algn="ctr"/>
              <a:r>
                <a:rPr lang="it-IT" altLang="ko-KR" sz="1200" b="1" dirty="0">
                  <a:solidFill>
                    <a:schemeClr val="tx1">
                      <a:lumMod val="75000"/>
                      <a:lumOff val="25000"/>
                    </a:schemeClr>
                  </a:solidFill>
                  <a:cs typeface="Arial" pitchFamily="34" charset="0"/>
                </a:rPr>
                <a:t>Diametrul fizic al angrenajului (d)</a:t>
              </a:r>
              <a:endParaRPr lang="ko-KR" altLang="en-US" sz="1200" b="1" dirty="0">
                <a:solidFill>
                  <a:schemeClr val="tx1">
                    <a:lumMod val="75000"/>
                    <a:lumOff val="25000"/>
                  </a:schemeClr>
                </a:solidFill>
                <a:cs typeface="Arial" pitchFamily="34" charset="0"/>
              </a:endParaRPr>
            </a:p>
          </p:txBody>
        </p:sp>
      </p:grpSp>
      <p:grpSp>
        <p:nvGrpSpPr>
          <p:cNvPr id="46" name="Group 11">
            <a:extLst>
              <a:ext uri="{FF2B5EF4-FFF2-40B4-BE49-F238E27FC236}">
                <a16:creationId xmlns:a16="http://schemas.microsoft.com/office/drawing/2014/main" id="{ECA13B61-351C-4964-8EFE-CEBA2C2CDCBD}"/>
              </a:ext>
            </a:extLst>
          </p:cNvPr>
          <p:cNvGrpSpPr/>
          <p:nvPr/>
        </p:nvGrpSpPr>
        <p:grpSpPr>
          <a:xfrm>
            <a:off x="6948264" y="4011910"/>
            <a:ext cx="1742313" cy="928447"/>
            <a:chOff x="2113657" y="4397713"/>
            <a:chExt cx="3647460" cy="928447"/>
          </a:xfrm>
        </p:grpSpPr>
        <p:sp>
          <p:nvSpPr>
            <p:cNvPr id="47" name="TextBox 12">
              <a:extLst>
                <a:ext uri="{FF2B5EF4-FFF2-40B4-BE49-F238E27FC236}">
                  <a16:creationId xmlns:a16="http://schemas.microsoft.com/office/drawing/2014/main" id="{3E5E23BD-7713-42CE-8643-77165059ED01}"/>
                </a:ext>
              </a:extLst>
            </p:cNvPr>
            <p:cNvSpPr txBox="1"/>
            <p:nvPr/>
          </p:nvSpPr>
          <p:spPr>
            <a:xfrm>
              <a:off x="2113657" y="4679829"/>
              <a:ext cx="3647458" cy="646331"/>
            </a:xfrm>
            <a:prstGeom prst="rect">
              <a:avLst/>
            </a:prstGeom>
            <a:noFill/>
            <a:ln>
              <a:solidFill>
                <a:schemeClr val="accent1"/>
              </a:solidFill>
            </a:ln>
          </p:spPr>
          <p:txBody>
            <a:bodyPr wrap="square" rtlCol="0" anchor="ctr">
              <a:spAutoFit/>
            </a:bodyPr>
            <a:lstStyle/>
            <a:p>
              <a:pPr algn="ctr"/>
              <a:r>
                <a:rPr lang="en-US" altLang="ko-KR" sz="1200" dirty="0" err="1">
                  <a:solidFill>
                    <a:schemeClr val="tx1">
                      <a:lumMod val="75000"/>
                      <a:lumOff val="25000"/>
                    </a:schemeClr>
                  </a:solidFill>
                  <a:cs typeface="Arial" pitchFamily="34" charset="0"/>
                </a:rPr>
                <a:t>Distanța</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liniară</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dintre</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dinte</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și</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cremalieră</a:t>
              </a:r>
              <a:r>
                <a:rPr lang="en-US" altLang="ko-KR" sz="1200" dirty="0">
                  <a:solidFill>
                    <a:schemeClr val="tx1">
                      <a:lumMod val="75000"/>
                      <a:lumOff val="25000"/>
                    </a:schemeClr>
                  </a:solidFill>
                  <a:cs typeface="Arial" pitchFamily="34" charset="0"/>
                </a:rPr>
                <a:t>,</a:t>
              </a:r>
            </a:p>
            <a:p>
              <a:pPr algn="ctr"/>
              <a:r>
                <a:rPr lang="en-US" altLang="ko-KR" sz="1200" b="1" i="1" dirty="0">
                  <a:solidFill>
                    <a:schemeClr val="tx1">
                      <a:lumMod val="75000"/>
                      <a:lumOff val="25000"/>
                    </a:schemeClr>
                  </a:solidFill>
                  <a:cs typeface="Arial" pitchFamily="34" charset="0"/>
                </a:rPr>
                <a:t>p = </a:t>
              </a:r>
              <a:r>
                <a:rPr lang="el-GR" altLang="ko-KR" sz="1200" b="1" i="1" dirty="0">
                  <a:solidFill>
                    <a:schemeClr val="tx1">
                      <a:lumMod val="75000"/>
                      <a:lumOff val="25000"/>
                    </a:schemeClr>
                  </a:solidFill>
                  <a:cs typeface="Arial" pitchFamily="34" charset="0"/>
                </a:rPr>
                <a:t>π</a:t>
              </a:r>
              <a:r>
                <a:rPr lang="el-GR" altLang="ko-KR" sz="1200" b="1" i="1" baseline="30000" dirty="0">
                  <a:solidFill>
                    <a:schemeClr val="tx1">
                      <a:lumMod val="75000"/>
                      <a:lumOff val="25000"/>
                    </a:schemeClr>
                  </a:solidFill>
                  <a:cs typeface="Arial" pitchFamily="34" charset="0"/>
                </a:rPr>
                <a:t>.</a:t>
              </a:r>
              <a:r>
                <a:rPr lang="en-US" altLang="ko-KR" sz="1200" b="1" i="1" dirty="0">
                  <a:solidFill>
                    <a:schemeClr val="tx1">
                      <a:lumMod val="75000"/>
                      <a:lumOff val="25000"/>
                    </a:schemeClr>
                  </a:solidFill>
                  <a:cs typeface="Arial" pitchFamily="34" charset="0"/>
                </a:rPr>
                <a:t>m   </a:t>
              </a:r>
            </a:p>
          </p:txBody>
        </p:sp>
        <p:sp>
          <p:nvSpPr>
            <p:cNvPr id="48" name="TextBox 13">
              <a:extLst>
                <a:ext uri="{FF2B5EF4-FFF2-40B4-BE49-F238E27FC236}">
                  <a16:creationId xmlns:a16="http://schemas.microsoft.com/office/drawing/2014/main" id="{F281256F-6132-41A3-AEFA-7F55257AA9A7}"/>
                </a:ext>
              </a:extLst>
            </p:cNvPr>
            <p:cNvSpPr txBox="1"/>
            <p:nvPr/>
          </p:nvSpPr>
          <p:spPr>
            <a:xfrm>
              <a:off x="2113657" y="4397713"/>
              <a:ext cx="3647460" cy="276999"/>
            </a:xfrm>
            <a:prstGeom prst="rect">
              <a:avLst/>
            </a:prstGeom>
            <a:noFill/>
            <a:ln>
              <a:solidFill>
                <a:schemeClr val="accent1"/>
              </a:solidFill>
            </a:ln>
          </p:spPr>
          <p:txBody>
            <a:bodyPr wrap="square" rtlCol="0" anchor="ctr">
              <a:spAutoFit/>
            </a:bodyPr>
            <a:lstStyle/>
            <a:p>
              <a:pPr algn="ctr"/>
              <a:r>
                <a:rPr lang="en-US" altLang="ko-KR" sz="1200" b="1" dirty="0">
                  <a:solidFill>
                    <a:schemeClr val="tx1">
                      <a:lumMod val="75000"/>
                      <a:lumOff val="25000"/>
                    </a:schemeClr>
                  </a:solidFill>
                  <a:cs typeface="Arial" pitchFamily="34" charset="0"/>
                </a:rPr>
                <a:t>Pas </a:t>
              </a:r>
              <a:r>
                <a:rPr lang="en-US" altLang="ko-KR" sz="1200" b="1" dirty="0" err="1">
                  <a:solidFill>
                    <a:schemeClr val="tx1">
                      <a:lumMod val="75000"/>
                      <a:lumOff val="25000"/>
                    </a:schemeClr>
                  </a:solidFill>
                  <a:cs typeface="Arial" pitchFamily="34" charset="0"/>
                </a:rPr>
                <a:t>liniar</a:t>
              </a:r>
              <a:r>
                <a:rPr lang="en-US" altLang="ko-KR" sz="1200" b="1" dirty="0">
                  <a:solidFill>
                    <a:schemeClr val="tx1">
                      <a:lumMod val="75000"/>
                      <a:lumOff val="25000"/>
                    </a:schemeClr>
                  </a:solidFill>
                  <a:cs typeface="Arial" pitchFamily="34" charset="0"/>
                </a:rPr>
                <a:t> (p)</a:t>
              </a:r>
              <a:endParaRPr lang="ko-KR" altLang="en-US" sz="1200" b="1" dirty="0">
                <a:solidFill>
                  <a:schemeClr val="tx1">
                    <a:lumMod val="75000"/>
                    <a:lumOff val="25000"/>
                  </a:schemeClr>
                </a:solidFill>
                <a:cs typeface="Arial" pitchFamily="34" charset="0"/>
              </a:endParaRPr>
            </a:p>
          </p:txBody>
        </p:sp>
      </p:grpSp>
      <p:sp>
        <p:nvSpPr>
          <p:cNvPr id="49" name="32 - Δεξιό βέλος">
            <a:extLst>
              <a:ext uri="{FF2B5EF4-FFF2-40B4-BE49-F238E27FC236}">
                <a16:creationId xmlns:a16="http://schemas.microsoft.com/office/drawing/2014/main" id="{33A19361-2C24-40CB-820A-7F64457B4042}"/>
              </a:ext>
            </a:extLst>
          </p:cNvPr>
          <p:cNvSpPr/>
          <p:nvPr/>
        </p:nvSpPr>
        <p:spPr>
          <a:xfrm>
            <a:off x="2195736" y="4443958"/>
            <a:ext cx="432048"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0" name="33 - Δεξιό βέλος">
            <a:extLst>
              <a:ext uri="{FF2B5EF4-FFF2-40B4-BE49-F238E27FC236}">
                <a16:creationId xmlns:a16="http://schemas.microsoft.com/office/drawing/2014/main" id="{85EAD904-CFDD-4AA5-899A-BB9554F69AC8}"/>
              </a:ext>
            </a:extLst>
          </p:cNvPr>
          <p:cNvSpPr/>
          <p:nvPr/>
        </p:nvSpPr>
        <p:spPr>
          <a:xfrm>
            <a:off x="4355976" y="4443958"/>
            <a:ext cx="432048"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 name="34 - Δεξιό βέλος">
            <a:extLst>
              <a:ext uri="{FF2B5EF4-FFF2-40B4-BE49-F238E27FC236}">
                <a16:creationId xmlns:a16="http://schemas.microsoft.com/office/drawing/2014/main" id="{2E5F34A8-67B5-4C7A-94F6-CF1958EE3022}"/>
              </a:ext>
            </a:extLst>
          </p:cNvPr>
          <p:cNvSpPr/>
          <p:nvPr/>
        </p:nvSpPr>
        <p:spPr>
          <a:xfrm>
            <a:off x="6516216" y="4443958"/>
            <a:ext cx="432048"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3074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41 - Εικόνα" descr="fonto.jpg"/>
          <p:cNvPicPr>
            <a:picLocks noChangeAspect="1"/>
          </p:cNvPicPr>
          <p:nvPr/>
        </p:nvPicPr>
        <p:blipFill>
          <a:blip r:embed="rId2" cstate="print"/>
          <a:stretch>
            <a:fillRect/>
          </a:stretch>
        </p:blipFill>
        <p:spPr>
          <a:xfrm>
            <a:off x="17543" y="0"/>
            <a:ext cx="9108914" cy="5143500"/>
          </a:xfrm>
          <a:prstGeom prst="rect">
            <a:avLst/>
          </a:prstGeom>
        </p:spPr>
      </p:pic>
      <p:sp>
        <p:nvSpPr>
          <p:cNvPr id="7" name="Text Placeholder 6"/>
          <p:cNvSpPr>
            <a:spLocks noGrp="1"/>
          </p:cNvSpPr>
          <p:nvPr>
            <p:ph type="body" sz="quarter" idx="10"/>
          </p:nvPr>
        </p:nvSpPr>
        <p:spPr>
          <a:xfrm>
            <a:off x="0" y="51470"/>
            <a:ext cx="9144000" cy="576064"/>
          </a:xfrm>
        </p:spPr>
        <p:txBody>
          <a:bodyPr/>
          <a:lstStyle/>
          <a:p>
            <a:r>
              <a:rPr lang="ro-RO" altLang="ko-KR" b="1" dirty="0">
                <a:solidFill>
                  <a:schemeClr val="accent1"/>
                </a:solidFill>
              </a:rPr>
              <a:t>Părțile de bază ale designului</a:t>
            </a:r>
            <a:r>
              <a:rPr lang="en-US" altLang="ko-KR" b="1" dirty="0">
                <a:solidFill>
                  <a:schemeClr val="accent1"/>
                </a:solidFill>
              </a:rPr>
              <a:t> III</a:t>
            </a:r>
            <a:endParaRPr lang="en-US" altLang="ko-KR" b="1" dirty="0">
              <a:solidFill>
                <a:schemeClr val="tx1">
                  <a:lumMod val="75000"/>
                  <a:lumOff val="25000"/>
                </a:schemeClr>
              </a:solidFill>
            </a:endParaRPr>
          </a:p>
        </p:txBody>
      </p:sp>
      <p:grpSp>
        <p:nvGrpSpPr>
          <p:cNvPr id="2" name="Group 11"/>
          <p:cNvGrpSpPr/>
          <p:nvPr/>
        </p:nvGrpSpPr>
        <p:grpSpPr>
          <a:xfrm>
            <a:off x="3203849" y="3962200"/>
            <a:ext cx="3024336" cy="1129774"/>
            <a:chOff x="2113657" y="4416919"/>
            <a:chExt cx="3647460" cy="973108"/>
          </a:xfrm>
        </p:grpSpPr>
        <p:sp>
          <p:nvSpPr>
            <p:cNvPr id="13" name="TextBox 12"/>
            <p:cNvSpPr txBox="1"/>
            <p:nvPr/>
          </p:nvSpPr>
          <p:spPr>
            <a:xfrm>
              <a:off x="2113657" y="4674265"/>
              <a:ext cx="3647458" cy="715762"/>
            </a:xfrm>
            <a:prstGeom prst="rect">
              <a:avLst/>
            </a:prstGeom>
            <a:noFill/>
            <a:ln>
              <a:solidFill>
                <a:schemeClr val="accent1"/>
              </a:solidFill>
            </a:ln>
          </p:spPr>
          <p:txBody>
            <a:bodyPr wrap="square" rtlCol="0" anchor="ctr">
              <a:spAutoFit/>
            </a:bodyPr>
            <a:lstStyle/>
            <a:p>
              <a:pPr algn="ctr"/>
              <a:r>
                <a:rPr lang="ro-RO" altLang="ko-KR" sz="1200" dirty="0">
                  <a:solidFill>
                    <a:schemeClr val="tx1">
                      <a:lumMod val="75000"/>
                      <a:lumOff val="25000"/>
                    </a:schemeClr>
                  </a:solidFill>
                  <a:cs typeface="Arial" pitchFamily="34" charset="0"/>
                </a:rPr>
                <a:t>Definește distanța de montare dintre roata dințată și cremalieră. </a:t>
              </a:r>
              <a:endParaRPr lang="en-US" altLang="ko-KR" sz="1200" dirty="0">
                <a:solidFill>
                  <a:schemeClr val="tx1">
                    <a:lumMod val="75000"/>
                    <a:lumOff val="25000"/>
                  </a:schemeClr>
                </a:solidFill>
                <a:cs typeface="Arial" pitchFamily="34" charset="0"/>
              </a:endParaRPr>
            </a:p>
            <a:p>
              <a:pPr algn="ctr"/>
              <a:br>
                <a:rPr lang="en-US" altLang="ko-KR" sz="1200" dirty="0">
                  <a:solidFill>
                    <a:schemeClr val="tx1">
                      <a:lumMod val="75000"/>
                      <a:lumOff val="25000"/>
                    </a:schemeClr>
                  </a:solidFill>
                  <a:cs typeface="Arial" pitchFamily="34" charset="0"/>
                </a:rPr>
              </a:br>
              <a:r>
                <a:rPr lang="ro-RO" altLang="ko-KR" sz="1200" dirty="0">
                  <a:solidFill>
                    <a:schemeClr val="tx1">
                      <a:lumMod val="75000"/>
                      <a:lumOff val="25000"/>
                    </a:schemeClr>
                  </a:solidFill>
                  <a:cs typeface="Arial" pitchFamily="34" charset="0"/>
                </a:rPr>
                <a:t>Elimină suprapunerea</a:t>
              </a:r>
              <a:r>
                <a:rPr lang="en-US" altLang="ko-KR" sz="1200" dirty="0">
                  <a:solidFill>
                    <a:schemeClr val="tx1">
                      <a:lumMod val="75000"/>
                      <a:lumOff val="25000"/>
                    </a:schemeClr>
                  </a:solidFill>
                  <a:cs typeface="Arial" pitchFamily="34" charset="0"/>
                </a:rPr>
                <a:t>.   </a:t>
              </a:r>
            </a:p>
          </p:txBody>
        </p:sp>
        <p:sp>
          <p:nvSpPr>
            <p:cNvPr id="14" name="TextBox 13"/>
            <p:cNvSpPr txBox="1"/>
            <p:nvPr/>
          </p:nvSpPr>
          <p:spPr>
            <a:xfrm>
              <a:off x="2113657" y="4416919"/>
              <a:ext cx="3647460" cy="238588"/>
            </a:xfrm>
            <a:prstGeom prst="rect">
              <a:avLst/>
            </a:prstGeom>
            <a:noFill/>
            <a:ln>
              <a:solidFill>
                <a:schemeClr val="accent1"/>
              </a:solidFill>
            </a:ln>
          </p:spPr>
          <p:txBody>
            <a:bodyPr wrap="square" rtlCol="0" anchor="ctr">
              <a:spAutoFit/>
            </a:bodyPr>
            <a:lstStyle/>
            <a:p>
              <a:pPr algn="ctr"/>
              <a:r>
                <a:rPr lang="ro-RO" altLang="ko-KR" sz="1200" b="1" dirty="0">
                  <a:solidFill>
                    <a:schemeClr val="tx1">
                      <a:lumMod val="75000"/>
                      <a:lumOff val="25000"/>
                    </a:schemeClr>
                  </a:solidFill>
                  <a:cs typeface="Arial" pitchFamily="34" charset="0"/>
                </a:rPr>
                <a:t>Deplasarea profilului</a:t>
              </a:r>
              <a:r>
                <a:rPr lang="en-US" altLang="ko-KR" sz="1200" b="1" dirty="0">
                  <a:solidFill>
                    <a:schemeClr val="tx1">
                      <a:lumMod val="75000"/>
                      <a:lumOff val="25000"/>
                    </a:schemeClr>
                  </a:solidFill>
                  <a:cs typeface="Arial" pitchFamily="34" charset="0"/>
                </a:rPr>
                <a:t> (x)</a:t>
              </a:r>
              <a:endParaRPr lang="ko-KR" altLang="en-US" sz="1200" b="1" dirty="0">
                <a:solidFill>
                  <a:schemeClr val="tx1">
                    <a:lumMod val="75000"/>
                    <a:lumOff val="25000"/>
                  </a:schemeClr>
                </a:solidFill>
                <a:cs typeface="Arial" pitchFamily="34" charset="0"/>
              </a:endParaRPr>
            </a:p>
          </p:txBody>
        </p:sp>
      </p:grpSp>
      <p:sp>
        <p:nvSpPr>
          <p:cNvPr id="81924" name="AutoShape 4" descr="https://qph.ec.quoracdn.net/main-qimg-64aefdad42308096bf473722a6d9a421.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21" name="Picture 6"/>
          <p:cNvPicPr>
            <a:picLocks noChangeAspect="1" noChangeArrowheads="1"/>
          </p:cNvPicPr>
          <p:nvPr/>
        </p:nvPicPr>
        <p:blipFill>
          <a:blip r:embed="rId3" cstate="print">
            <a:clrChange>
              <a:clrFrom>
                <a:srgbClr val="F3ECCA"/>
              </a:clrFrom>
              <a:clrTo>
                <a:srgbClr val="F3ECCA">
                  <a:alpha val="0"/>
                </a:srgbClr>
              </a:clrTo>
            </a:clrChange>
          </a:blip>
          <a:srcRect l="11022" t="19594" r="11827" b="13786"/>
          <a:stretch>
            <a:fillRect/>
          </a:stretch>
        </p:blipFill>
        <p:spPr bwMode="auto">
          <a:xfrm>
            <a:off x="1619672" y="915566"/>
            <a:ext cx="5544616" cy="2992332"/>
          </a:xfrm>
          <a:prstGeom prst="rect">
            <a:avLst/>
          </a:prstGeom>
          <a:noFill/>
          <a:ln w="9525">
            <a:noFill/>
            <a:miter lim="800000"/>
            <a:headEnd/>
            <a:tailEnd/>
          </a:ln>
        </p:spPr>
      </p:pic>
      <p:sp>
        <p:nvSpPr>
          <p:cNvPr id="25" name="24 - Έλλειψη"/>
          <p:cNvSpPr/>
          <p:nvPr/>
        </p:nvSpPr>
        <p:spPr>
          <a:xfrm>
            <a:off x="0" y="1563638"/>
            <a:ext cx="1584176" cy="1368152"/>
          </a:xfrm>
          <a:prstGeom prst="ellipse">
            <a:avLst/>
          </a:prstGeom>
          <a:blipFill>
            <a:blip r:embed="rId4"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29" name="28 - Ευθύγραμμο βέλος σύνδεσης"/>
          <p:cNvCxnSpPr/>
          <p:nvPr/>
        </p:nvCxnSpPr>
        <p:spPr>
          <a:xfrm flipH="1" flipV="1">
            <a:off x="899592" y="1851670"/>
            <a:ext cx="1800200" cy="11521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8" name="37 - Έλλειψη"/>
          <p:cNvSpPr/>
          <p:nvPr/>
        </p:nvSpPr>
        <p:spPr>
          <a:xfrm>
            <a:off x="7236296" y="1635646"/>
            <a:ext cx="1584176" cy="1368152"/>
          </a:xfrm>
          <a:prstGeom prst="ellipse">
            <a:avLst/>
          </a:prstGeom>
          <a:blipFill>
            <a:blip r:embed="rId5"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39" name="38 - Ευθύγραμμο βέλος σύνδεσης"/>
          <p:cNvCxnSpPr/>
          <p:nvPr/>
        </p:nvCxnSpPr>
        <p:spPr>
          <a:xfrm flipV="1">
            <a:off x="5796136" y="1995686"/>
            <a:ext cx="1656184" cy="10801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74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21 - Εικόνα" descr="fonto.jpg"/>
          <p:cNvPicPr>
            <a:picLocks noChangeAspect="1"/>
          </p:cNvPicPr>
          <p:nvPr/>
        </p:nvPicPr>
        <p:blipFill>
          <a:blip r:embed="rId2" cstate="print"/>
          <a:stretch>
            <a:fillRect/>
          </a:stretch>
        </p:blipFill>
        <p:spPr>
          <a:xfrm>
            <a:off x="17543" y="0"/>
            <a:ext cx="9108914" cy="5143500"/>
          </a:xfrm>
          <a:prstGeom prst="rect">
            <a:avLst/>
          </a:prstGeom>
        </p:spPr>
      </p:pic>
      <p:sp>
        <p:nvSpPr>
          <p:cNvPr id="7" name="Text Placeholder 6"/>
          <p:cNvSpPr>
            <a:spLocks noGrp="1"/>
          </p:cNvSpPr>
          <p:nvPr>
            <p:ph type="body" sz="quarter" idx="10"/>
          </p:nvPr>
        </p:nvSpPr>
        <p:spPr>
          <a:xfrm>
            <a:off x="0" y="51470"/>
            <a:ext cx="9144000" cy="576064"/>
          </a:xfrm>
        </p:spPr>
        <p:txBody>
          <a:bodyPr/>
          <a:lstStyle/>
          <a:p>
            <a:r>
              <a:rPr lang="ro-RO" altLang="ko-KR" b="1" dirty="0">
                <a:solidFill>
                  <a:schemeClr val="accent1"/>
                </a:solidFill>
              </a:rPr>
              <a:t>Părțile de bază ale designului</a:t>
            </a:r>
            <a:r>
              <a:rPr lang="en-US" altLang="ko-KR" b="1" dirty="0">
                <a:solidFill>
                  <a:schemeClr val="accent1"/>
                </a:solidFill>
              </a:rPr>
              <a:t> IV</a:t>
            </a:r>
            <a:endParaRPr lang="en-US" altLang="ko-KR" b="1" dirty="0">
              <a:solidFill>
                <a:schemeClr val="tx1">
                  <a:lumMod val="75000"/>
                  <a:lumOff val="25000"/>
                </a:schemeClr>
              </a:solidFill>
            </a:endParaRPr>
          </a:p>
        </p:txBody>
      </p:sp>
      <p:grpSp>
        <p:nvGrpSpPr>
          <p:cNvPr id="2" name="Group 11"/>
          <p:cNvGrpSpPr/>
          <p:nvPr/>
        </p:nvGrpSpPr>
        <p:grpSpPr>
          <a:xfrm>
            <a:off x="2339752" y="3676199"/>
            <a:ext cx="4464496" cy="698610"/>
            <a:chOff x="2113657" y="4339876"/>
            <a:chExt cx="3647460" cy="990346"/>
          </a:xfrm>
        </p:grpSpPr>
        <p:sp>
          <p:nvSpPr>
            <p:cNvPr id="13" name="TextBox 12"/>
            <p:cNvSpPr txBox="1"/>
            <p:nvPr/>
          </p:nvSpPr>
          <p:spPr>
            <a:xfrm>
              <a:off x="2113657" y="4675768"/>
              <a:ext cx="3647458" cy="654454"/>
            </a:xfrm>
            <a:prstGeom prst="rect">
              <a:avLst/>
            </a:prstGeom>
            <a:noFill/>
            <a:ln>
              <a:solidFill>
                <a:schemeClr val="accent1"/>
              </a:solidFill>
            </a:ln>
          </p:spPr>
          <p:txBody>
            <a:bodyPr wrap="square" rtlCol="0" anchor="ctr">
              <a:spAutoFit/>
            </a:bodyPr>
            <a:lstStyle/>
            <a:p>
              <a:pPr algn="ctr"/>
              <a:r>
                <a:rPr lang="ro-RO" altLang="ko-KR" sz="1200" dirty="0">
                  <a:solidFill>
                    <a:schemeClr val="tx1">
                      <a:lumMod val="75000"/>
                      <a:lumOff val="25000"/>
                    </a:schemeClr>
                  </a:solidFill>
                  <a:cs typeface="Arial" pitchFamily="34" charset="0"/>
                </a:rPr>
                <a:t>Parametri necesari doar dacă roata dințată și cremaliera sunt spiralate. </a:t>
              </a:r>
              <a:endParaRPr lang="en-US" altLang="ko-KR" sz="1200" dirty="0">
                <a:solidFill>
                  <a:schemeClr val="tx1">
                    <a:lumMod val="75000"/>
                    <a:lumOff val="25000"/>
                  </a:schemeClr>
                </a:solidFill>
                <a:cs typeface="Arial" pitchFamily="34" charset="0"/>
              </a:endParaRPr>
            </a:p>
          </p:txBody>
        </p:sp>
        <p:sp>
          <p:nvSpPr>
            <p:cNvPr id="14" name="TextBox 13"/>
            <p:cNvSpPr txBox="1"/>
            <p:nvPr/>
          </p:nvSpPr>
          <p:spPr>
            <a:xfrm>
              <a:off x="2113657" y="4339876"/>
              <a:ext cx="3647460" cy="392672"/>
            </a:xfrm>
            <a:prstGeom prst="rect">
              <a:avLst/>
            </a:prstGeom>
            <a:noFill/>
            <a:ln>
              <a:solidFill>
                <a:schemeClr val="accent1"/>
              </a:solidFill>
            </a:ln>
          </p:spPr>
          <p:txBody>
            <a:bodyPr wrap="square" rtlCol="0" anchor="ctr">
              <a:spAutoFit/>
            </a:bodyPr>
            <a:lstStyle/>
            <a:p>
              <a:pPr algn="ctr"/>
              <a:r>
                <a:rPr lang="ro-RO" altLang="ko-KR" sz="1200" b="1" dirty="0">
                  <a:solidFill>
                    <a:schemeClr val="tx1">
                      <a:lumMod val="75000"/>
                      <a:lumOff val="25000"/>
                    </a:schemeClr>
                  </a:solidFill>
                  <a:cs typeface="Arial" pitchFamily="34" charset="0"/>
                </a:rPr>
                <a:t>Unghiul spiralei </a:t>
              </a:r>
              <a:r>
                <a:rPr lang="en-US" altLang="ko-KR" sz="1200" b="1" dirty="0">
                  <a:solidFill>
                    <a:schemeClr val="tx1">
                      <a:lumMod val="75000"/>
                      <a:lumOff val="25000"/>
                    </a:schemeClr>
                  </a:solidFill>
                  <a:cs typeface="Arial" pitchFamily="34" charset="0"/>
                </a:rPr>
                <a:t>(</a:t>
              </a:r>
              <a:r>
                <a:rPr lang="el-GR" altLang="ko-KR" sz="1200" b="1" dirty="0">
                  <a:solidFill>
                    <a:schemeClr val="tx1">
                      <a:lumMod val="75000"/>
                      <a:lumOff val="25000"/>
                    </a:schemeClr>
                  </a:solidFill>
                  <a:cs typeface="Arial" pitchFamily="34" charset="0"/>
                </a:rPr>
                <a:t>β)</a:t>
              </a:r>
              <a:r>
                <a:rPr lang="en-US" altLang="ko-KR" sz="1200" b="1" dirty="0">
                  <a:solidFill>
                    <a:schemeClr val="tx1">
                      <a:lumMod val="75000"/>
                      <a:lumOff val="25000"/>
                    </a:schemeClr>
                  </a:solidFill>
                  <a:cs typeface="Arial" pitchFamily="34" charset="0"/>
                </a:rPr>
                <a:t> </a:t>
              </a:r>
              <a:r>
                <a:rPr lang="ro-RO" altLang="ko-KR" sz="1200" b="1" dirty="0">
                  <a:solidFill>
                    <a:schemeClr val="tx1">
                      <a:lumMod val="75000"/>
                      <a:lumOff val="25000"/>
                    </a:schemeClr>
                  </a:solidFill>
                  <a:cs typeface="Arial" pitchFamily="34" charset="0"/>
                </a:rPr>
                <a:t>și lățimea </a:t>
              </a:r>
              <a:r>
                <a:rPr lang="en-US" altLang="ko-KR" sz="1200" b="1" dirty="0">
                  <a:solidFill>
                    <a:schemeClr val="tx1">
                      <a:lumMod val="75000"/>
                      <a:lumOff val="25000"/>
                    </a:schemeClr>
                  </a:solidFill>
                  <a:cs typeface="Arial" pitchFamily="34" charset="0"/>
                </a:rPr>
                <a:t>(W)</a:t>
              </a:r>
              <a:endParaRPr lang="ko-KR" altLang="en-US" sz="1200" b="1" dirty="0">
                <a:solidFill>
                  <a:schemeClr val="tx1">
                    <a:lumMod val="75000"/>
                    <a:lumOff val="25000"/>
                  </a:schemeClr>
                </a:solidFill>
                <a:cs typeface="Arial" pitchFamily="34" charset="0"/>
              </a:endParaRPr>
            </a:p>
          </p:txBody>
        </p:sp>
      </p:grpSp>
      <p:sp>
        <p:nvSpPr>
          <p:cNvPr id="81924" name="AutoShape 4" descr="https://qph.ec.quoracdn.net/main-qimg-64aefdad42308096bf473722a6d9a421.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87042" name="Picture 2"/>
          <p:cNvPicPr>
            <a:picLocks noChangeAspect="1" noChangeArrowheads="1"/>
          </p:cNvPicPr>
          <p:nvPr/>
        </p:nvPicPr>
        <p:blipFill>
          <a:blip r:embed="rId3" cstate="print">
            <a:clrChange>
              <a:clrFrom>
                <a:srgbClr val="F3ECCA"/>
              </a:clrFrom>
              <a:clrTo>
                <a:srgbClr val="F3ECCA">
                  <a:alpha val="0"/>
                </a:srgbClr>
              </a:clrTo>
            </a:clrChange>
          </a:blip>
          <a:srcRect l="18567" t="34251" r="7526" b="27949"/>
          <a:stretch>
            <a:fillRect/>
          </a:stretch>
        </p:blipFill>
        <p:spPr bwMode="auto">
          <a:xfrm>
            <a:off x="539552" y="987574"/>
            <a:ext cx="7884368" cy="2520280"/>
          </a:xfrm>
          <a:prstGeom prst="rect">
            <a:avLst/>
          </a:prstGeom>
          <a:noFill/>
          <a:ln w="9525">
            <a:noFill/>
            <a:miter lim="800000"/>
            <a:headEnd/>
            <a:tailEnd/>
          </a:ln>
        </p:spPr>
      </p:pic>
      <p:sp>
        <p:nvSpPr>
          <p:cNvPr id="25" name="TextBox 13"/>
          <p:cNvSpPr txBox="1"/>
          <p:nvPr/>
        </p:nvSpPr>
        <p:spPr>
          <a:xfrm>
            <a:off x="1907703" y="4526188"/>
            <a:ext cx="5328592" cy="276999"/>
          </a:xfrm>
          <a:prstGeom prst="rect">
            <a:avLst/>
          </a:prstGeom>
          <a:noFill/>
          <a:ln>
            <a:solidFill>
              <a:schemeClr val="accent1"/>
            </a:solidFill>
          </a:ln>
        </p:spPr>
        <p:txBody>
          <a:bodyPr wrap="square" rtlCol="0" anchor="ctr">
            <a:spAutoFit/>
          </a:bodyPr>
          <a:lstStyle/>
          <a:p>
            <a:r>
              <a:rPr lang="ro-RO" sz="1200" dirty="0"/>
              <a:t>Pentru a realiza calculele mai ușor</a:t>
            </a:r>
            <a:r>
              <a:rPr lang="en-US" sz="1200" dirty="0"/>
              <a:t>: </a:t>
            </a:r>
            <a:r>
              <a:rPr lang="en-US" sz="1200" u="sng" dirty="0">
                <a:hlinkClick r:id="rId4"/>
              </a:rPr>
              <a:t>http://www.otvinta.com/rack.html</a:t>
            </a:r>
            <a:endParaRPr lang="el-GR" sz="1200" dirty="0"/>
          </a:p>
        </p:txBody>
      </p:sp>
    </p:spTree>
    <p:extLst>
      <p:ext uri="{BB962C8B-B14F-4D97-AF65-F5344CB8AC3E}">
        <p14:creationId xmlns:p14="http://schemas.microsoft.com/office/powerpoint/2010/main" val="33074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ro-RO" dirty="0"/>
              <a:t>Precizia</a:t>
            </a:r>
            <a:endParaRPr lang="ko-KR" altLang="en-US" dirty="0"/>
          </a:p>
        </p:txBody>
      </p:sp>
      <p:grpSp>
        <p:nvGrpSpPr>
          <p:cNvPr id="4" name="Group 3"/>
          <p:cNvGrpSpPr/>
          <p:nvPr/>
        </p:nvGrpSpPr>
        <p:grpSpPr>
          <a:xfrm>
            <a:off x="1475656" y="1934711"/>
            <a:ext cx="2592288" cy="1290920"/>
            <a:chOff x="1201792" y="4294347"/>
            <a:chExt cx="3647460" cy="1290920"/>
          </a:xfrm>
        </p:grpSpPr>
        <p:sp>
          <p:nvSpPr>
            <p:cNvPr id="5" name="TextBox 4"/>
            <p:cNvSpPr txBox="1"/>
            <p:nvPr/>
          </p:nvSpPr>
          <p:spPr>
            <a:xfrm>
              <a:off x="1201792" y="4569604"/>
              <a:ext cx="3647457" cy="1015663"/>
            </a:xfrm>
            <a:prstGeom prst="rect">
              <a:avLst/>
            </a:prstGeom>
            <a:noFill/>
          </p:spPr>
          <p:txBody>
            <a:bodyPr wrap="square" rtlCol="0" anchor="ctr">
              <a:spAutoFit/>
            </a:bodyPr>
            <a:lstStyle/>
            <a:p>
              <a:r>
                <a:rPr lang="en-US" altLang="ko-KR" sz="1200" dirty="0">
                  <a:solidFill>
                    <a:schemeClr val="tx1">
                      <a:lumMod val="75000"/>
                      <a:lumOff val="25000"/>
                    </a:schemeClr>
                  </a:solidFill>
                  <a:cs typeface="Arial" pitchFamily="34" charset="0"/>
                </a:rPr>
                <a:t>Tooth Quality is the accuracy of the manufactured tooth flanks. Tooth accuracy affects backlash, the positioning accuracy, as well as the noise level of the rack and pinion.</a:t>
              </a:r>
            </a:p>
          </p:txBody>
        </p:sp>
        <p:sp>
          <p:nvSpPr>
            <p:cNvPr id="6" name="TextBox 5"/>
            <p:cNvSpPr txBox="1"/>
            <p:nvPr/>
          </p:nvSpPr>
          <p:spPr>
            <a:xfrm>
              <a:off x="1201792" y="4294347"/>
              <a:ext cx="3647460" cy="276999"/>
            </a:xfrm>
            <a:prstGeom prst="rect">
              <a:avLst/>
            </a:prstGeom>
            <a:noFill/>
          </p:spPr>
          <p:txBody>
            <a:bodyPr wrap="square" rtlCol="0" anchor="ctr">
              <a:spAutoFit/>
            </a:bodyPr>
            <a:lstStyle/>
            <a:p>
              <a:r>
                <a:rPr lang="ro-RO" altLang="ko-KR" sz="1200" b="1" dirty="0">
                  <a:solidFill>
                    <a:schemeClr val="tx1">
                      <a:lumMod val="75000"/>
                      <a:lumOff val="25000"/>
                    </a:schemeClr>
                  </a:solidFill>
                  <a:cs typeface="Arial" pitchFamily="34" charset="0"/>
                </a:rPr>
                <a:t>Calitatea dinților</a:t>
              </a:r>
              <a:endParaRPr lang="ko-KR" altLang="en-US" sz="1200" b="1" dirty="0">
                <a:solidFill>
                  <a:schemeClr val="tx1">
                    <a:lumMod val="75000"/>
                    <a:lumOff val="25000"/>
                  </a:schemeClr>
                </a:solidFill>
                <a:cs typeface="Arial" pitchFamily="34" charset="0"/>
              </a:endParaRPr>
            </a:p>
          </p:txBody>
        </p:sp>
      </p:grpSp>
      <p:grpSp>
        <p:nvGrpSpPr>
          <p:cNvPr id="7" name="Group 6"/>
          <p:cNvGrpSpPr/>
          <p:nvPr/>
        </p:nvGrpSpPr>
        <p:grpSpPr>
          <a:xfrm>
            <a:off x="5871035" y="1983526"/>
            <a:ext cx="2592288" cy="1015663"/>
            <a:chOff x="2113657" y="4283314"/>
            <a:chExt cx="3647460" cy="1015663"/>
          </a:xfrm>
        </p:grpSpPr>
        <p:sp>
          <p:nvSpPr>
            <p:cNvPr id="8" name="TextBox 7"/>
            <p:cNvSpPr txBox="1"/>
            <p:nvPr/>
          </p:nvSpPr>
          <p:spPr>
            <a:xfrm>
              <a:off x="2113657" y="4652646"/>
              <a:ext cx="3647457" cy="646331"/>
            </a:xfrm>
            <a:prstGeom prst="rect">
              <a:avLst/>
            </a:prstGeom>
            <a:noFill/>
          </p:spPr>
          <p:txBody>
            <a:bodyPr wrap="square" rtlCol="0" anchor="ctr">
              <a:spAutoFit/>
            </a:bodyPr>
            <a:lstStyle/>
            <a:p>
              <a:r>
                <a:rPr lang="ro-RO" altLang="ko-KR" sz="1200" dirty="0">
                  <a:solidFill>
                    <a:schemeClr val="tx1">
                      <a:lumMod val="75000"/>
                      <a:lumOff val="25000"/>
                    </a:schemeClr>
                  </a:solidFill>
                  <a:cs typeface="Arial" pitchFamily="34" charset="0"/>
                </a:rPr>
                <a:t>Deviația de pas este diferența dintre lungimea teoretică a cremalierei și lungimea sa reală.</a:t>
              </a:r>
              <a:endParaRPr lang="en-US" altLang="ko-KR" sz="1200" dirty="0">
                <a:solidFill>
                  <a:schemeClr val="tx1">
                    <a:lumMod val="75000"/>
                    <a:lumOff val="25000"/>
                  </a:schemeClr>
                </a:solidFill>
                <a:cs typeface="Arial" pitchFamily="34" charset="0"/>
              </a:endParaRPr>
            </a:p>
          </p:txBody>
        </p:sp>
        <p:sp>
          <p:nvSpPr>
            <p:cNvPr id="9" name="TextBox 8"/>
            <p:cNvSpPr txBox="1"/>
            <p:nvPr/>
          </p:nvSpPr>
          <p:spPr>
            <a:xfrm>
              <a:off x="2113659" y="4283314"/>
              <a:ext cx="3647458" cy="276999"/>
            </a:xfrm>
            <a:prstGeom prst="rect">
              <a:avLst/>
            </a:prstGeom>
            <a:noFill/>
          </p:spPr>
          <p:txBody>
            <a:bodyPr wrap="square" rtlCol="0" anchor="ctr">
              <a:spAutoFit/>
            </a:bodyPr>
            <a:lstStyle/>
            <a:p>
              <a:r>
                <a:rPr lang="ro-RO" altLang="ko-KR" sz="1200" b="1" dirty="0">
                  <a:solidFill>
                    <a:schemeClr val="tx1">
                      <a:lumMod val="75000"/>
                      <a:lumOff val="25000"/>
                    </a:schemeClr>
                  </a:solidFill>
                  <a:cs typeface="Arial" pitchFamily="34" charset="0"/>
                </a:rPr>
                <a:t>Deviația de pas</a:t>
              </a:r>
              <a:endParaRPr lang="ko-KR" altLang="en-US" sz="1200" b="1" dirty="0">
                <a:solidFill>
                  <a:schemeClr val="tx1">
                    <a:lumMod val="75000"/>
                    <a:lumOff val="25000"/>
                  </a:schemeClr>
                </a:solidFill>
                <a:cs typeface="Arial" pitchFamily="34" charset="0"/>
              </a:endParaRPr>
            </a:p>
          </p:txBody>
        </p:sp>
      </p:grpSp>
      <p:sp>
        <p:nvSpPr>
          <p:cNvPr id="10" name="TextBox 9"/>
          <p:cNvSpPr txBox="1"/>
          <p:nvPr/>
        </p:nvSpPr>
        <p:spPr>
          <a:xfrm>
            <a:off x="755576" y="1851670"/>
            <a:ext cx="895722" cy="707886"/>
          </a:xfrm>
          <a:prstGeom prst="rect">
            <a:avLst/>
          </a:prstGeom>
          <a:noFill/>
        </p:spPr>
        <p:txBody>
          <a:bodyPr wrap="square" rtlCol="0" anchor="ctr">
            <a:spAutoFit/>
          </a:bodyPr>
          <a:lstStyle/>
          <a:p>
            <a:pPr algn="ctr"/>
            <a:r>
              <a:rPr lang="en-US" altLang="ko-KR" sz="4000" b="1" dirty="0">
                <a:solidFill>
                  <a:schemeClr val="accent1"/>
                </a:solidFill>
                <a:cs typeface="Arial" pitchFamily="34" charset="0"/>
              </a:rPr>
              <a:t>01</a:t>
            </a:r>
            <a:endParaRPr lang="ko-KR" altLang="en-US" sz="4000" b="1" dirty="0">
              <a:solidFill>
                <a:schemeClr val="accent1"/>
              </a:solidFill>
              <a:cs typeface="Arial" pitchFamily="34" charset="0"/>
            </a:endParaRPr>
          </a:p>
        </p:txBody>
      </p:sp>
      <p:sp>
        <p:nvSpPr>
          <p:cNvPr id="11" name="TextBox 10"/>
          <p:cNvSpPr txBox="1"/>
          <p:nvPr/>
        </p:nvSpPr>
        <p:spPr>
          <a:xfrm>
            <a:off x="723950" y="3651870"/>
            <a:ext cx="895722" cy="707886"/>
          </a:xfrm>
          <a:prstGeom prst="rect">
            <a:avLst/>
          </a:prstGeom>
          <a:noFill/>
        </p:spPr>
        <p:txBody>
          <a:bodyPr wrap="square" rtlCol="0" anchor="ctr">
            <a:spAutoFit/>
          </a:bodyPr>
          <a:lstStyle/>
          <a:p>
            <a:pPr algn="ctr"/>
            <a:r>
              <a:rPr lang="en-US" altLang="ko-KR" sz="4000" b="1" dirty="0">
                <a:solidFill>
                  <a:schemeClr val="accent2"/>
                </a:solidFill>
                <a:cs typeface="Arial" pitchFamily="34" charset="0"/>
              </a:rPr>
              <a:t>02</a:t>
            </a:r>
            <a:endParaRPr lang="ko-KR" altLang="en-US" sz="4000" b="1" dirty="0">
              <a:solidFill>
                <a:schemeClr val="accent2"/>
              </a:solidFill>
              <a:cs typeface="Arial" pitchFamily="34" charset="0"/>
            </a:endParaRPr>
          </a:p>
        </p:txBody>
      </p:sp>
      <p:grpSp>
        <p:nvGrpSpPr>
          <p:cNvPr id="12" name="Group 11"/>
          <p:cNvGrpSpPr/>
          <p:nvPr/>
        </p:nvGrpSpPr>
        <p:grpSpPr>
          <a:xfrm>
            <a:off x="1547664" y="3516091"/>
            <a:ext cx="2088232" cy="887566"/>
            <a:chOff x="2113657" y="4292870"/>
            <a:chExt cx="3647460" cy="826326"/>
          </a:xfrm>
        </p:grpSpPr>
        <p:sp>
          <p:nvSpPr>
            <p:cNvPr id="13" name="TextBox 12"/>
            <p:cNvSpPr txBox="1"/>
            <p:nvPr/>
          </p:nvSpPr>
          <p:spPr>
            <a:xfrm>
              <a:off x="2113657" y="4517460"/>
              <a:ext cx="3647457" cy="601736"/>
            </a:xfrm>
            <a:prstGeom prst="rect">
              <a:avLst/>
            </a:prstGeom>
            <a:noFill/>
          </p:spPr>
          <p:txBody>
            <a:bodyPr wrap="square" rtlCol="0" anchor="ctr">
              <a:spAutoFit/>
            </a:bodyPr>
            <a:lstStyle/>
            <a:p>
              <a:r>
                <a:rPr lang="ro-RO" altLang="ko-KR" sz="1200" dirty="0">
                  <a:solidFill>
                    <a:schemeClr val="tx1">
                      <a:lumMod val="75000"/>
                      <a:lumOff val="25000"/>
                    </a:schemeClr>
                  </a:solidFill>
                  <a:cs typeface="Arial" pitchFamily="34" charset="0"/>
                </a:rPr>
                <a:t>Este spațiul dintre cremalieră și flancurile dinților. </a:t>
              </a:r>
              <a:endParaRPr lang="en-US" altLang="ko-KR" sz="1200" dirty="0">
                <a:solidFill>
                  <a:schemeClr val="tx1">
                    <a:lumMod val="75000"/>
                    <a:lumOff val="25000"/>
                  </a:schemeClr>
                </a:solidFill>
                <a:cs typeface="Arial" pitchFamily="34" charset="0"/>
              </a:endParaRPr>
            </a:p>
          </p:txBody>
        </p:sp>
        <p:sp>
          <p:nvSpPr>
            <p:cNvPr id="14" name="TextBox 13"/>
            <p:cNvSpPr txBox="1"/>
            <p:nvPr/>
          </p:nvSpPr>
          <p:spPr>
            <a:xfrm>
              <a:off x="2113659" y="4292870"/>
              <a:ext cx="3647458" cy="257887"/>
            </a:xfrm>
            <a:prstGeom prst="rect">
              <a:avLst/>
            </a:prstGeom>
            <a:noFill/>
          </p:spPr>
          <p:txBody>
            <a:bodyPr wrap="square" rtlCol="0" anchor="ctr">
              <a:spAutoFit/>
            </a:bodyPr>
            <a:lstStyle/>
            <a:p>
              <a:r>
                <a:rPr lang="ro-RO" altLang="ko-KR" sz="1200" b="1" dirty="0">
                  <a:solidFill>
                    <a:schemeClr val="tx1">
                      <a:lumMod val="75000"/>
                      <a:lumOff val="25000"/>
                    </a:schemeClr>
                  </a:solidFill>
                  <a:cs typeface="Arial" pitchFamily="34" charset="0"/>
                </a:rPr>
                <a:t>Joc de referință la picior</a:t>
              </a:r>
              <a:endParaRPr lang="ko-KR" altLang="en-US" sz="1200" b="1" dirty="0">
                <a:solidFill>
                  <a:schemeClr val="tx1">
                    <a:lumMod val="75000"/>
                    <a:lumOff val="25000"/>
                  </a:schemeClr>
                </a:solidFill>
                <a:cs typeface="Arial" pitchFamily="34" charset="0"/>
              </a:endParaRPr>
            </a:p>
          </p:txBody>
        </p:sp>
      </p:grpSp>
      <p:grpSp>
        <p:nvGrpSpPr>
          <p:cNvPr id="15" name="Group 14"/>
          <p:cNvGrpSpPr/>
          <p:nvPr/>
        </p:nvGrpSpPr>
        <p:grpSpPr>
          <a:xfrm>
            <a:off x="5868144" y="3654303"/>
            <a:ext cx="2592287" cy="1186862"/>
            <a:chOff x="2113657" y="4139298"/>
            <a:chExt cx="3647459" cy="1186862"/>
          </a:xfrm>
        </p:grpSpPr>
        <p:sp>
          <p:nvSpPr>
            <p:cNvPr id="16" name="TextBox 15"/>
            <p:cNvSpPr txBox="1"/>
            <p:nvPr/>
          </p:nvSpPr>
          <p:spPr>
            <a:xfrm>
              <a:off x="2113657" y="4310497"/>
              <a:ext cx="3647458" cy="1015663"/>
            </a:xfrm>
            <a:prstGeom prst="rect">
              <a:avLst/>
            </a:prstGeom>
            <a:noFill/>
          </p:spPr>
          <p:txBody>
            <a:bodyPr wrap="square" rtlCol="0" anchor="ctr">
              <a:spAutoFit/>
            </a:bodyPr>
            <a:lstStyle/>
            <a:p>
              <a:r>
                <a:rPr lang="ro-RO" altLang="ko-KR" sz="1200" dirty="0">
                  <a:solidFill>
                    <a:schemeClr val="tx1">
                      <a:lumMod val="75000"/>
                      <a:lumOff val="25000"/>
                    </a:schemeClr>
                  </a:solidFill>
                  <a:cs typeface="Arial" pitchFamily="34" charset="0"/>
                </a:rPr>
                <a:t>Atenție</a:t>
              </a:r>
              <a:r>
                <a:rPr lang="en-US" altLang="ko-KR" sz="1200" dirty="0">
                  <a:solidFill>
                    <a:schemeClr val="tx1">
                      <a:lumMod val="75000"/>
                      <a:lumOff val="25000"/>
                    </a:schemeClr>
                  </a:solidFill>
                  <a:cs typeface="Arial" pitchFamily="34" charset="0"/>
                </a:rPr>
                <a:t>: T</a:t>
              </a:r>
              <a:r>
                <a:rPr lang="ro-RO" altLang="ko-KR" sz="1200" dirty="0">
                  <a:solidFill>
                    <a:schemeClr val="tx1">
                      <a:lumMod val="75000"/>
                      <a:lumOff val="25000"/>
                    </a:schemeClr>
                  </a:solidFill>
                  <a:cs typeface="Arial" pitchFamily="34" charset="0"/>
                </a:rPr>
                <a:t>aceste măsurători sunt valabile pentru un design simplu deoarece nu au fost luate în considerare forțele și sarcinile în cadrul acestor calcule. </a:t>
              </a:r>
              <a:endParaRPr lang="en-US" altLang="ko-KR" sz="1200" dirty="0">
                <a:solidFill>
                  <a:schemeClr val="tx1">
                    <a:lumMod val="75000"/>
                    <a:lumOff val="25000"/>
                  </a:schemeClr>
                </a:solidFill>
                <a:cs typeface="Arial" pitchFamily="34" charset="0"/>
              </a:endParaRPr>
            </a:p>
          </p:txBody>
        </p:sp>
        <p:sp>
          <p:nvSpPr>
            <p:cNvPr id="17" name="TextBox 16"/>
            <p:cNvSpPr txBox="1"/>
            <p:nvPr/>
          </p:nvSpPr>
          <p:spPr>
            <a:xfrm>
              <a:off x="2113657" y="4139298"/>
              <a:ext cx="3647459" cy="276999"/>
            </a:xfrm>
            <a:prstGeom prst="rect">
              <a:avLst/>
            </a:prstGeom>
            <a:noFill/>
          </p:spPr>
          <p:txBody>
            <a:bodyPr wrap="square" rtlCol="0" anchor="ctr">
              <a:spAutoFit/>
            </a:bodyPr>
            <a:lstStyle/>
            <a:p>
              <a:r>
                <a:rPr lang="ro-RO" altLang="ko-KR" sz="1200" b="1" dirty="0">
                  <a:solidFill>
                    <a:schemeClr val="tx1">
                      <a:lumMod val="75000"/>
                      <a:lumOff val="25000"/>
                    </a:schemeClr>
                  </a:solidFill>
                  <a:cs typeface="Arial" pitchFamily="34" charset="0"/>
                </a:rPr>
                <a:t>Nu sunt luate în considerare</a:t>
              </a:r>
              <a:endParaRPr lang="ko-KR" altLang="en-US" sz="1200" b="1" dirty="0">
                <a:solidFill>
                  <a:schemeClr val="tx1">
                    <a:lumMod val="75000"/>
                    <a:lumOff val="25000"/>
                  </a:schemeClr>
                </a:solidFill>
                <a:cs typeface="Arial" pitchFamily="34" charset="0"/>
              </a:endParaRPr>
            </a:p>
          </p:txBody>
        </p:sp>
      </p:grpSp>
      <p:sp>
        <p:nvSpPr>
          <p:cNvPr id="18" name="TextBox 17"/>
          <p:cNvSpPr txBox="1"/>
          <p:nvPr/>
        </p:nvSpPr>
        <p:spPr>
          <a:xfrm>
            <a:off x="5004048" y="1923678"/>
            <a:ext cx="895722" cy="707886"/>
          </a:xfrm>
          <a:prstGeom prst="rect">
            <a:avLst/>
          </a:prstGeom>
          <a:noFill/>
        </p:spPr>
        <p:txBody>
          <a:bodyPr wrap="square" rtlCol="0" anchor="ctr">
            <a:spAutoFit/>
          </a:bodyPr>
          <a:lstStyle/>
          <a:p>
            <a:pPr algn="ctr"/>
            <a:r>
              <a:rPr lang="en-US" altLang="ko-KR" sz="4000" b="1" dirty="0">
                <a:solidFill>
                  <a:schemeClr val="accent4"/>
                </a:solidFill>
                <a:cs typeface="Arial" pitchFamily="34" charset="0"/>
              </a:rPr>
              <a:t>03</a:t>
            </a:r>
            <a:endParaRPr lang="ko-KR" altLang="en-US" sz="4000" b="1" dirty="0">
              <a:solidFill>
                <a:schemeClr val="accent4"/>
              </a:solidFill>
              <a:cs typeface="Arial" pitchFamily="34" charset="0"/>
            </a:endParaRPr>
          </a:p>
        </p:txBody>
      </p:sp>
      <p:sp>
        <p:nvSpPr>
          <p:cNvPr id="19" name="TextBox 18"/>
          <p:cNvSpPr txBox="1"/>
          <p:nvPr/>
        </p:nvSpPr>
        <p:spPr>
          <a:xfrm>
            <a:off x="4932040" y="3795886"/>
            <a:ext cx="895722" cy="707886"/>
          </a:xfrm>
          <a:prstGeom prst="rect">
            <a:avLst/>
          </a:prstGeom>
          <a:noFill/>
        </p:spPr>
        <p:txBody>
          <a:bodyPr wrap="square" rtlCol="0" anchor="ctr">
            <a:spAutoFit/>
          </a:bodyPr>
          <a:lstStyle/>
          <a:p>
            <a:pPr algn="ctr"/>
            <a:r>
              <a:rPr lang="en-US" altLang="ko-KR" sz="4000" b="1" dirty="0">
                <a:solidFill>
                  <a:srgbClr val="FF0000"/>
                </a:solidFill>
                <a:cs typeface="Arial" pitchFamily="34" charset="0"/>
              </a:rPr>
              <a:t>04</a:t>
            </a:r>
            <a:endParaRPr lang="ko-KR" altLang="en-US" sz="4000" b="1" dirty="0">
              <a:solidFill>
                <a:srgbClr val="FF0000"/>
              </a:solidFill>
              <a:cs typeface="Arial" pitchFamily="34" charset="0"/>
            </a:endParaRPr>
          </a:p>
        </p:txBody>
      </p:sp>
      <p:sp>
        <p:nvSpPr>
          <p:cNvPr id="21" name="TextBox 20"/>
          <p:cNvSpPr txBox="1"/>
          <p:nvPr/>
        </p:nvSpPr>
        <p:spPr>
          <a:xfrm>
            <a:off x="611560" y="915566"/>
            <a:ext cx="7560840" cy="338554"/>
          </a:xfrm>
          <a:prstGeom prst="rect">
            <a:avLst/>
          </a:prstGeom>
          <a:noFill/>
        </p:spPr>
        <p:txBody>
          <a:bodyPr wrap="square" rtlCol="0" anchor="ctr">
            <a:spAutoFit/>
          </a:bodyPr>
          <a:lstStyle/>
          <a:p>
            <a:r>
              <a:rPr lang="ro-RO" sz="1600" dirty="0"/>
              <a:t>Pentru precizie e necesară luarea în considerare a 3 componente suplimentare.  </a:t>
            </a:r>
            <a:endParaRPr lang="en-US" altLang="ko-KR" sz="1600" dirty="0">
              <a:solidFill>
                <a:schemeClr val="tx1">
                  <a:lumMod val="75000"/>
                  <a:lumOff val="25000"/>
                </a:schemeClr>
              </a:solidFill>
              <a:cs typeface="Arial" pitchFamily="34" charset="0"/>
            </a:endParaRPr>
          </a:p>
        </p:txBody>
      </p:sp>
    </p:spTree>
    <p:extLst>
      <p:ext uri="{BB962C8B-B14F-4D97-AF65-F5344CB8AC3E}">
        <p14:creationId xmlns:p14="http://schemas.microsoft.com/office/powerpoint/2010/main" val="4043359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691680" y="203207"/>
            <a:ext cx="6012160" cy="576064"/>
          </a:xfrm>
        </p:spPr>
        <p:txBody>
          <a:bodyPr/>
          <a:lstStyle/>
          <a:p>
            <a:r>
              <a:rPr lang="ro-RO" altLang="ko-KR" dirty="0"/>
              <a:t>Acesta este un proiect de tip </a:t>
            </a:r>
            <a:r>
              <a:rPr lang="ro-RO" dirty="0"/>
              <a:t>încercare-eroare</a:t>
            </a:r>
            <a:endParaRPr lang="ko-KR" altLang="en-US" dirty="0"/>
          </a:p>
        </p:txBody>
      </p:sp>
      <p:sp>
        <p:nvSpPr>
          <p:cNvPr id="3" name="Text Placeholder 2"/>
          <p:cNvSpPr>
            <a:spLocks noGrp="1"/>
          </p:cNvSpPr>
          <p:nvPr>
            <p:ph type="body" sz="quarter" idx="11"/>
          </p:nvPr>
        </p:nvSpPr>
        <p:spPr>
          <a:xfrm>
            <a:off x="-6632" y="987574"/>
            <a:ext cx="9144000" cy="288032"/>
          </a:xfrm>
        </p:spPr>
        <p:txBody>
          <a:bodyPr/>
          <a:lstStyle/>
          <a:p>
            <a:pPr lvl="0"/>
            <a:r>
              <a:rPr lang="ro-RO" altLang="ko-KR" dirty="0"/>
              <a:t>Aveți răbdare!</a:t>
            </a:r>
            <a:endParaRPr lang="en-US" altLang="ko-KR" dirty="0"/>
          </a:p>
        </p:txBody>
      </p:sp>
      <p:grpSp>
        <p:nvGrpSpPr>
          <p:cNvPr id="22" name="Group 21"/>
          <p:cNvGrpSpPr/>
          <p:nvPr/>
        </p:nvGrpSpPr>
        <p:grpSpPr>
          <a:xfrm>
            <a:off x="2411760" y="1371200"/>
            <a:ext cx="4320480" cy="3569093"/>
            <a:chOff x="2658845" y="1426048"/>
            <a:chExt cx="3888223" cy="3212012"/>
          </a:xfrm>
        </p:grpSpPr>
        <p:sp>
          <p:nvSpPr>
            <p:cNvPr id="6" name="Isosceles Triangle 5"/>
            <p:cNvSpPr/>
            <p:nvPr/>
          </p:nvSpPr>
          <p:spPr>
            <a:xfrm rot="10800000">
              <a:off x="3308424" y="2355726"/>
              <a:ext cx="2520280" cy="2172655"/>
            </a:xfrm>
            <a:prstGeom prst="triangle">
              <a:avLst/>
            </a:prstGeom>
            <a:solidFill>
              <a:schemeClr val="accent1">
                <a:alpha val="7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Isosceles Triangle 4"/>
            <p:cNvSpPr/>
            <p:nvPr/>
          </p:nvSpPr>
          <p:spPr>
            <a:xfrm>
              <a:off x="3308423" y="1923678"/>
              <a:ext cx="2520280" cy="2172655"/>
            </a:xfrm>
            <a:prstGeom prst="triangl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Oval 6"/>
            <p:cNvSpPr/>
            <p:nvPr/>
          </p:nvSpPr>
          <p:spPr>
            <a:xfrm>
              <a:off x="4011270" y="1426048"/>
              <a:ext cx="1167806" cy="1058416"/>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altLang="ko-KR" sz="1200" dirty="0">
                  <a:solidFill>
                    <a:schemeClr val="tx1"/>
                  </a:solidFill>
                </a:rPr>
                <a:t>Proiectare</a:t>
              </a:r>
              <a:endParaRPr lang="ko-KR" altLang="en-US" sz="1200" dirty="0">
                <a:solidFill>
                  <a:schemeClr val="tx1"/>
                </a:solidFill>
              </a:endParaRPr>
            </a:p>
          </p:txBody>
        </p:sp>
        <p:sp>
          <p:nvSpPr>
            <p:cNvPr id="8" name="Oval 7"/>
            <p:cNvSpPr/>
            <p:nvPr/>
          </p:nvSpPr>
          <p:spPr>
            <a:xfrm>
              <a:off x="2658845" y="3639133"/>
              <a:ext cx="1106779" cy="998927"/>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altLang="ko-KR" sz="1200" dirty="0">
                  <a:solidFill>
                    <a:schemeClr val="tx1"/>
                  </a:solidFill>
                </a:rPr>
                <a:t>Eroare</a:t>
              </a:r>
              <a:endParaRPr lang="ko-KR" altLang="en-US" sz="1200" dirty="0">
                <a:solidFill>
                  <a:schemeClr val="tx1"/>
                </a:solidFill>
              </a:endParaRPr>
            </a:p>
          </p:txBody>
        </p:sp>
        <p:sp>
          <p:nvSpPr>
            <p:cNvPr id="9" name="Oval 8"/>
            <p:cNvSpPr/>
            <p:nvPr/>
          </p:nvSpPr>
          <p:spPr>
            <a:xfrm>
              <a:off x="5440288" y="3639133"/>
              <a:ext cx="1106780" cy="998927"/>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altLang="ko-KR" sz="1200" dirty="0">
                  <a:solidFill>
                    <a:schemeClr val="tx1"/>
                  </a:solidFill>
                </a:rPr>
                <a:t>Tipărire</a:t>
              </a:r>
              <a:endParaRPr lang="ko-KR" altLang="en-US" sz="1200" dirty="0">
                <a:solidFill>
                  <a:schemeClr val="tx1"/>
                </a:solidFill>
              </a:endParaRPr>
            </a:p>
          </p:txBody>
        </p:sp>
      </p:grpSp>
    </p:spTree>
    <p:extLst>
      <p:ext uri="{BB962C8B-B14F-4D97-AF65-F5344CB8AC3E}">
        <p14:creationId xmlns:p14="http://schemas.microsoft.com/office/powerpoint/2010/main" val="36335624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ro-RO" altLang="ko-KR" dirty="0"/>
              <a:t>Mulțumesc</a:t>
            </a:r>
            <a:endParaRPr lang="ko-KR" altLang="en-US" dirty="0"/>
          </a:p>
        </p:txBody>
      </p:sp>
      <p:sp>
        <p:nvSpPr>
          <p:cNvPr id="3" name="Text Placeholder 2"/>
          <p:cNvSpPr>
            <a:spLocks noGrp="1"/>
          </p:cNvSpPr>
          <p:nvPr>
            <p:ph type="body" sz="quarter" idx="11"/>
          </p:nvPr>
        </p:nvSpPr>
        <p:spPr/>
        <p:txBody>
          <a:bodyPr/>
          <a:lstStyle/>
          <a:p>
            <a:pPr lvl="0"/>
            <a:r>
              <a:rPr lang="ro-RO" altLang="ko-KR" dirty="0"/>
              <a:t>Pentru atenție!</a:t>
            </a:r>
            <a:endParaRPr lang="en-US" altLang="ko-KR" dirty="0"/>
          </a:p>
        </p:txBody>
      </p:sp>
      <p:pic>
        <p:nvPicPr>
          <p:cNvPr id="4"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131840" y="3219822"/>
            <a:ext cx="1153319" cy="352668"/>
          </a:xfrm>
          <a:prstGeom prst="rect">
            <a:avLst/>
          </a:prstGeom>
          <a:noFill/>
          <a:ln w="9525">
            <a:noFill/>
            <a:miter lim="800000"/>
            <a:headEnd/>
            <a:tailEnd/>
          </a:ln>
        </p:spPr>
      </p:pic>
      <p:pic>
        <p:nvPicPr>
          <p:cNvPr id="8194" name="Picture 2" descr="Î¦ÏÏÎ¿Î³ÏÎ±ÏÎ¯Î± ÏÎ¿Ï ÏÏÎ®ÏÏÎ· Edumotiva."/>
          <p:cNvPicPr>
            <a:picLocks noChangeAspect="1" noChangeArrowheads="1"/>
          </p:cNvPicPr>
          <p:nvPr/>
        </p:nvPicPr>
        <p:blipFill>
          <a:blip r:embed="rId3" cstate="print">
            <a:clrChange>
              <a:clrFrom>
                <a:srgbClr val="FFFFFF"/>
              </a:clrFrom>
              <a:clrTo>
                <a:srgbClr val="FFFFFF">
                  <a:alpha val="0"/>
                </a:srgbClr>
              </a:clrTo>
            </a:clrChange>
          </a:blip>
          <a:srcRect l="26744" t="39780" r="19768" b="17599"/>
          <a:stretch>
            <a:fillRect/>
          </a:stretch>
        </p:blipFill>
        <p:spPr bwMode="auto">
          <a:xfrm>
            <a:off x="4644008" y="2787774"/>
            <a:ext cx="1584176" cy="846094"/>
          </a:xfrm>
          <a:prstGeom prst="rect">
            <a:avLst/>
          </a:prstGeom>
          <a:noFill/>
        </p:spPr>
      </p:pic>
    </p:spTree>
    <p:extLst>
      <p:ext uri="{BB962C8B-B14F-4D97-AF65-F5344CB8AC3E}">
        <p14:creationId xmlns:p14="http://schemas.microsoft.com/office/powerpoint/2010/main" val="1663840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91880" y="1692414"/>
            <a:ext cx="5148064" cy="1758672"/>
          </a:xfrm>
        </p:spPr>
        <p:txBody>
          <a:bodyPr/>
          <a:lstStyle/>
          <a:p>
            <a:r>
              <a:rPr lang="en-US" altLang="ko-KR" dirty="0" err="1"/>
              <a:t>Aplicații</a:t>
            </a:r>
            <a:r>
              <a:rPr lang="en-US" altLang="ko-KR" dirty="0"/>
              <a:t> </a:t>
            </a:r>
            <a:r>
              <a:rPr lang="en-US" altLang="ko-KR" dirty="0" err="1"/>
              <a:t>în</a:t>
            </a:r>
            <a:r>
              <a:rPr lang="en-US" altLang="ko-KR" dirty="0"/>
              <a:t> </a:t>
            </a:r>
            <a:r>
              <a:rPr lang="en-US" altLang="ko-KR" dirty="0" err="1"/>
              <a:t>viața</a:t>
            </a:r>
            <a:r>
              <a:rPr lang="en-US" altLang="ko-KR" dirty="0"/>
              <a:t> de </a:t>
            </a:r>
            <a:r>
              <a:rPr lang="en-US" altLang="ko-KR" dirty="0" err="1"/>
              <a:t>zi</a:t>
            </a:r>
            <a:r>
              <a:rPr lang="en-US" altLang="ko-KR" dirty="0"/>
              <a:t> cu </a:t>
            </a:r>
            <a:r>
              <a:rPr lang="en-US" altLang="ko-KR" dirty="0" err="1"/>
              <a:t>zi</a:t>
            </a:r>
            <a:r>
              <a:rPr lang="en-US" altLang="ko-KR" dirty="0"/>
              <a:t> ale </a:t>
            </a:r>
            <a:r>
              <a:rPr lang="en-US" altLang="ko-KR" dirty="0" err="1"/>
              <a:t>sistemelor</a:t>
            </a:r>
            <a:r>
              <a:rPr lang="en-US" altLang="ko-KR" dirty="0"/>
              <a:t> de </a:t>
            </a:r>
            <a:r>
              <a:rPr lang="en-US" altLang="ko-KR" dirty="0" err="1"/>
              <a:t>roți</a:t>
            </a:r>
            <a:r>
              <a:rPr lang="en-US" altLang="ko-KR" dirty="0"/>
              <a:t> </a:t>
            </a:r>
            <a:r>
              <a:rPr lang="en-US" altLang="ko-KR" dirty="0" err="1"/>
              <a:t>dințate</a:t>
            </a:r>
            <a:r>
              <a:rPr lang="en-US" altLang="ko-KR" dirty="0"/>
              <a:t> </a:t>
            </a:r>
            <a:r>
              <a:rPr lang="en-US" altLang="ko-KR" dirty="0" err="1"/>
              <a:t>și</a:t>
            </a:r>
            <a:r>
              <a:rPr lang="en-US" altLang="ko-KR" dirty="0"/>
              <a:t> </a:t>
            </a:r>
            <a:r>
              <a:rPr lang="en-US" altLang="ko-KR" dirty="0" err="1"/>
              <a:t>cremaliere</a:t>
            </a:r>
            <a:endParaRPr lang="en-US" altLang="ko-KR" dirty="0"/>
          </a:p>
        </p:txBody>
      </p:sp>
      <p:sp>
        <p:nvSpPr>
          <p:cNvPr id="4" name="Freeform 3"/>
          <p:cNvSpPr/>
          <p:nvPr/>
        </p:nvSpPr>
        <p:spPr>
          <a:xfrm>
            <a:off x="1926754" y="2283718"/>
            <a:ext cx="713769" cy="576064"/>
          </a:xfrm>
          <a:custGeom>
            <a:avLst/>
            <a:gdLst/>
            <a:ahLst/>
            <a:cxnLst/>
            <a:rect l="l" t="t" r="r" b="b"/>
            <a:pathLst>
              <a:path w="3307788" h="2669631">
                <a:moveTo>
                  <a:pt x="2793832" y="1478391"/>
                </a:moveTo>
                <a:cubicBezTo>
                  <a:pt x="2772990" y="1635402"/>
                  <a:pt x="2717678" y="1784517"/>
                  <a:pt x="2633007" y="1915952"/>
                </a:cubicBezTo>
                <a:cubicBezTo>
                  <a:pt x="2695386" y="1951862"/>
                  <a:pt x="2772768" y="1955673"/>
                  <a:pt x="2841607" y="1924185"/>
                </a:cubicBezTo>
                <a:cubicBezTo>
                  <a:pt x="2943442" y="1877605"/>
                  <a:pt x="2999062" y="1766364"/>
                  <a:pt x="2975226" y="1656948"/>
                </a:cubicBezTo>
                <a:cubicBezTo>
                  <a:pt x="2955176" y="1564911"/>
                  <a:pt x="2883463" y="1495086"/>
                  <a:pt x="2793832" y="1478391"/>
                </a:cubicBezTo>
                <a:close/>
                <a:moveTo>
                  <a:pt x="2807611" y="1247700"/>
                </a:moveTo>
                <a:lnTo>
                  <a:pt x="2807472" y="1256060"/>
                </a:lnTo>
                <a:cubicBezTo>
                  <a:pt x="2994195" y="1281771"/>
                  <a:pt x="3148201" y="1421768"/>
                  <a:pt x="3189276" y="1610317"/>
                </a:cubicBezTo>
                <a:cubicBezTo>
                  <a:pt x="3235041" y="1820393"/>
                  <a:pt x="3128252" y="2033972"/>
                  <a:pt x="2932732" y="2123406"/>
                </a:cubicBezTo>
                <a:cubicBezTo>
                  <a:pt x="2789297" y="2189015"/>
                  <a:pt x="2626543" y="2174805"/>
                  <a:pt x="2499470" y="2094044"/>
                </a:cubicBezTo>
                <a:cubicBezTo>
                  <a:pt x="2427194" y="2172627"/>
                  <a:pt x="2343030" y="2241391"/>
                  <a:pt x="2248861" y="2297980"/>
                </a:cubicBezTo>
                <a:cubicBezTo>
                  <a:pt x="2178351" y="2340352"/>
                  <a:pt x="2104446" y="2374567"/>
                  <a:pt x="2027600" y="2398134"/>
                </a:cubicBezTo>
                <a:lnTo>
                  <a:pt x="3307788" y="2397615"/>
                </a:lnTo>
                <a:cubicBezTo>
                  <a:pt x="3265361" y="2549905"/>
                  <a:pt x="2537441" y="2669620"/>
                  <a:pt x="1653814" y="2669631"/>
                </a:cubicBezTo>
                <a:cubicBezTo>
                  <a:pt x="773102" y="2669642"/>
                  <a:pt x="46417" y="2550707"/>
                  <a:pt x="0" y="2398955"/>
                </a:cubicBezTo>
                <a:lnTo>
                  <a:pt x="1280678" y="2398436"/>
                </a:lnTo>
                <a:cubicBezTo>
                  <a:pt x="1203764" y="2374915"/>
                  <a:pt x="1129786" y="2340732"/>
                  <a:pt x="1059201" y="2298380"/>
                </a:cubicBezTo>
                <a:cubicBezTo>
                  <a:pt x="693039" y="2078675"/>
                  <a:pt x="477900" y="1674935"/>
                  <a:pt x="499745" y="1248476"/>
                </a:cubicBezTo>
                <a:close/>
                <a:moveTo>
                  <a:pt x="1331611" y="201752"/>
                </a:moveTo>
                <a:cubicBezTo>
                  <a:pt x="1206335" y="290902"/>
                  <a:pt x="1124761" y="308382"/>
                  <a:pt x="1132336" y="435988"/>
                </a:cubicBezTo>
                <a:cubicBezTo>
                  <a:pt x="1160888" y="640507"/>
                  <a:pt x="1527973" y="617783"/>
                  <a:pt x="1498839" y="840365"/>
                </a:cubicBezTo>
                <a:cubicBezTo>
                  <a:pt x="1455138" y="960979"/>
                  <a:pt x="1395705" y="987199"/>
                  <a:pt x="1213910" y="1052459"/>
                </a:cubicBezTo>
                <a:cubicBezTo>
                  <a:pt x="1331028" y="972050"/>
                  <a:pt x="1364241" y="921357"/>
                  <a:pt x="1360745" y="809484"/>
                </a:cubicBezTo>
                <a:cubicBezTo>
                  <a:pt x="1360746" y="646916"/>
                  <a:pt x="1111360" y="626523"/>
                  <a:pt x="1020462" y="495421"/>
                </a:cubicBezTo>
                <a:cubicBezTo>
                  <a:pt x="941218" y="374224"/>
                  <a:pt x="1061250" y="280996"/>
                  <a:pt x="1331611" y="201752"/>
                </a:cubicBezTo>
                <a:close/>
                <a:moveTo>
                  <a:pt x="2164365" y="80223"/>
                </a:moveTo>
                <a:cubicBezTo>
                  <a:pt x="2021192" y="182108"/>
                  <a:pt x="1927964" y="202086"/>
                  <a:pt x="1936621" y="347922"/>
                </a:cubicBezTo>
                <a:cubicBezTo>
                  <a:pt x="1969252" y="581657"/>
                  <a:pt x="2388778" y="555687"/>
                  <a:pt x="2355482" y="810066"/>
                </a:cubicBezTo>
                <a:cubicBezTo>
                  <a:pt x="2305538" y="947910"/>
                  <a:pt x="2237615" y="977876"/>
                  <a:pt x="2029849" y="1052459"/>
                </a:cubicBezTo>
                <a:cubicBezTo>
                  <a:pt x="2163698" y="960563"/>
                  <a:pt x="2201656" y="902628"/>
                  <a:pt x="2197660" y="774773"/>
                </a:cubicBezTo>
                <a:cubicBezTo>
                  <a:pt x="2197661" y="588982"/>
                  <a:pt x="1912649" y="565676"/>
                  <a:pt x="1808765" y="415844"/>
                </a:cubicBezTo>
                <a:cubicBezTo>
                  <a:pt x="1718201" y="277334"/>
                  <a:pt x="1855380" y="170787"/>
                  <a:pt x="2164365" y="80223"/>
                </a:cubicBezTo>
                <a:close/>
                <a:moveTo>
                  <a:pt x="1754169" y="0"/>
                </a:moveTo>
                <a:cubicBezTo>
                  <a:pt x="1583512" y="121444"/>
                  <a:pt x="1472387" y="145257"/>
                  <a:pt x="1482706" y="319088"/>
                </a:cubicBezTo>
                <a:cubicBezTo>
                  <a:pt x="1521601" y="597693"/>
                  <a:pt x="2021663" y="566738"/>
                  <a:pt x="1981975" y="869950"/>
                </a:cubicBezTo>
                <a:cubicBezTo>
                  <a:pt x="1922443" y="1034256"/>
                  <a:pt x="1841481" y="1069974"/>
                  <a:pt x="1593831" y="1158875"/>
                </a:cubicBezTo>
                <a:cubicBezTo>
                  <a:pt x="1753374" y="1049338"/>
                  <a:pt x="1798619" y="980281"/>
                  <a:pt x="1793856" y="827882"/>
                </a:cubicBezTo>
                <a:cubicBezTo>
                  <a:pt x="1793857" y="606424"/>
                  <a:pt x="1454132" y="578644"/>
                  <a:pt x="1330306" y="400050"/>
                </a:cubicBezTo>
                <a:cubicBezTo>
                  <a:pt x="1222356" y="234950"/>
                  <a:pt x="1385869" y="107950"/>
                  <a:pt x="1754169"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Tree>
    <p:extLst>
      <p:ext uri="{BB962C8B-B14F-4D97-AF65-F5344CB8AC3E}">
        <p14:creationId xmlns:p14="http://schemas.microsoft.com/office/powerpoint/2010/main" val="3101234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7"/>
          <p:cNvSpPr txBox="1">
            <a:spLocks/>
          </p:cNvSpPr>
          <p:nvPr/>
        </p:nvSpPr>
        <p:spPr>
          <a:xfrm>
            <a:off x="179511" y="1275606"/>
            <a:ext cx="2808163" cy="2664296"/>
          </a:xfrm>
          <a:prstGeom prst="rect">
            <a:avLst/>
          </a:prstGeom>
        </p:spPr>
        <p:txBody>
          <a:bodyPr wrap="square"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ro-RO" altLang="ko-KR" sz="1400" dirty="0">
                <a:solidFill>
                  <a:schemeClr val="tx1">
                    <a:lumMod val="75000"/>
                    <a:lumOff val="25000"/>
                  </a:schemeClr>
                </a:solidFill>
                <a:cs typeface="Arial" pitchFamily="34" charset="0"/>
              </a:rPr>
              <a:t>Un sistem roată dințată - cremalieră e un tip de </a:t>
            </a:r>
            <a:r>
              <a:rPr lang="ro-RO" altLang="ko-KR" sz="1400" dirty="0" err="1">
                <a:solidFill>
                  <a:schemeClr val="tx1">
                    <a:lumMod val="75000"/>
                    <a:lumOff val="25000"/>
                  </a:schemeClr>
                </a:solidFill>
                <a:cs typeface="Arial" pitchFamily="34" charset="0"/>
              </a:rPr>
              <a:t>actuator</a:t>
            </a:r>
            <a:r>
              <a:rPr lang="ro-RO" altLang="ko-KR" sz="1400" dirty="0">
                <a:solidFill>
                  <a:schemeClr val="tx1">
                    <a:lumMod val="75000"/>
                    <a:lumOff val="25000"/>
                  </a:schemeClr>
                </a:solidFill>
                <a:cs typeface="Arial" pitchFamily="34" charset="0"/>
              </a:rPr>
              <a:t> liniar ce cuprinde o pereche de angrenaje ce convertesc mișcarea de rotație în mișcare liniară. </a:t>
            </a:r>
          </a:p>
          <a:p>
            <a:pPr marL="0" indent="0">
              <a:buNone/>
            </a:pPr>
            <a:r>
              <a:rPr lang="ro-RO" altLang="ko-KR" sz="1400" dirty="0">
                <a:solidFill>
                  <a:schemeClr val="tx1">
                    <a:lumMod val="75000"/>
                    <a:lumOff val="25000"/>
                  </a:schemeClr>
                </a:solidFill>
                <a:cs typeface="Arial" pitchFamily="34" charset="0"/>
              </a:rPr>
              <a:t>Un </a:t>
            </a:r>
            <a:r>
              <a:rPr lang="ro-RO" altLang="ko-KR" sz="1400" b="1" dirty="0">
                <a:solidFill>
                  <a:schemeClr val="tx1">
                    <a:lumMod val="75000"/>
                    <a:lumOff val="25000"/>
                  </a:schemeClr>
                </a:solidFill>
                <a:cs typeface="Arial" pitchFamily="34" charset="0"/>
              </a:rPr>
              <a:t>angrenaj circular </a:t>
            </a:r>
            <a:r>
              <a:rPr lang="ro-RO" altLang="ko-KR" sz="1400" dirty="0">
                <a:solidFill>
                  <a:schemeClr val="tx1">
                    <a:lumMod val="75000"/>
                    <a:lumOff val="25000"/>
                  </a:schemeClr>
                </a:solidFill>
                <a:cs typeface="Arial" pitchFamily="34" charset="0"/>
              </a:rPr>
              <a:t>numit </a:t>
            </a:r>
            <a:r>
              <a:rPr lang="en-US" altLang="ko-KR" sz="1400" dirty="0">
                <a:solidFill>
                  <a:schemeClr val="tx1">
                    <a:lumMod val="75000"/>
                    <a:lumOff val="25000"/>
                  </a:schemeClr>
                </a:solidFill>
                <a:cs typeface="Arial" pitchFamily="34" charset="0"/>
              </a:rPr>
              <a:t>“</a:t>
            </a:r>
            <a:r>
              <a:rPr lang="ro-RO" altLang="ko-KR" sz="1400" dirty="0">
                <a:solidFill>
                  <a:schemeClr val="tx1">
                    <a:lumMod val="75000"/>
                    <a:lumOff val="25000"/>
                  </a:schemeClr>
                </a:solidFill>
                <a:cs typeface="Arial" pitchFamily="34" charset="0"/>
              </a:rPr>
              <a:t>roată dințată</a:t>
            </a:r>
            <a:r>
              <a:rPr lang="en-US" altLang="ko-KR" sz="1400" dirty="0">
                <a:solidFill>
                  <a:schemeClr val="tx1">
                    <a:lumMod val="75000"/>
                    <a:lumOff val="25000"/>
                  </a:schemeClr>
                </a:solidFill>
                <a:cs typeface="Arial" pitchFamily="34" charset="0"/>
              </a:rPr>
              <a:t>”</a:t>
            </a:r>
            <a:r>
              <a:rPr lang="ro-RO" altLang="ko-KR" sz="1400" dirty="0">
                <a:solidFill>
                  <a:schemeClr val="tx1">
                    <a:lumMod val="75000"/>
                    <a:lumOff val="25000"/>
                  </a:schemeClr>
                </a:solidFill>
                <a:cs typeface="Arial" pitchFamily="34" charset="0"/>
              </a:rPr>
              <a:t> antrenează dinții unui </a:t>
            </a:r>
            <a:r>
              <a:rPr lang="ro-RO" altLang="ko-KR" sz="1400" b="1" dirty="0">
                <a:solidFill>
                  <a:schemeClr val="tx1">
                    <a:lumMod val="75000"/>
                    <a:lumOff val="25000"/>
                  </a:schemeClr>
                </a:solidFill>
                <a:cs typeface="Arial" pitchFamily="34" charset="0"/>
              </a:rPr>
              <a:t>angrenaj liniar </a:t>
            </a:r>
            <a:r>
              <a:rPr lang="ro-RO" altLang="ko-KR" sz="1400" dirty="0">
                <a:solidFill>
                  <a:schemeClr val="tx1">
                    <a:lumMod val="75000"/>
                    <a:lumOff val="25000"/>
                  </a:schemeClr>
                </a:solidFill>
                <a:cs typeface="Arial" pitchFamily="34" charset="0"/>
              </a:rPr>
              <a:t>numit </a:t>
            </a:r>
            <a:r>
              <a:rPr lang="en-US" altLang="ko-KR" sz="1400" dirty="0">
                <a:solidFill>
                  <a:schemeClr val="tx1">
                    <a:lumMod val="75000"/>
                    <a:lumOff val="25000"/>
                  </a:schemeClr>
                </a:solidFill>
                <a:cs typeface="Arial" pitchFamily="34" charset="0"/>
              </a:rPr>
              <a:t>“</a:t>
            </a:r>
            <a:r>
              <a:rPr lang="ro-RO" altLang="ko-KR" sz="1400" dirty="0">
                <a:solidFill>
                  <a:schemeClr val="tx1">
                    <a:lumMod val="75000"/>
                    <a:lumOff val="25000"/>
                  </a:schemeClr>
                </a:solidFill>
                <a:cs typeface="Arial" pitchFamily="34" charset="0"/>
              </a:rPr>
              <a:t>cremalieră</a:t>
            </a:r>
            <a:r>
              <a:rPr lang="en-US" altLang="ko-KR" sz="1400" dirty="0">
                <a:solidFill>
                  <a:schemeClr val="tx1">
                    <a:lumMod val="75000"/>
                    <a:lumOff val="25000"/>
                  </a:schemeClr>
                </a:solidFill>
                <a:cs typeface="Arial" pitchFamily="34" charset="0"/>
              </a:rPr>
              <a:t>”</a:t>
            </a:r>
            <a:r>
              <a:rPr lang="ro-RO" altLang="ko-KR" sz="1400" dirty="0">
                <a:solidFill>
                  <a:schemeClr val="tx1">
                    <a:lumMod val="75000"/>
                    <a:lumOff val="25000"/>
                  </a:schemeClr>
                </a:solidFill>
                <a:cs typeface="Arial" pitchFamily="34" charset="0"/>
              </a:rPr>
              <a:t>. </a:t>
            </a:r>
          </a:p>
          <a:p>
            <a:pPr marL="0" indent="0">
              <a:buNone/>
            </a:pPr>
            <a:br>
              <a:rPr lang="ro-RO" altLang="ko-KR" sz="1400" dirty="0">
                <a:solidFill>
                  <a:schemeClr val="tx1">
                    <a:lumMod val="75000"/>
                    <a:lumOff val="25000"/>
                  </a:schemeClr>
                </a:solidFill>
                <a:cs typeface="Arial" pitchFamily="34" charset="0"/>
              </a:rPr>
            </a:br>
            <a:r>
              <a:rPr lang="ro-RO" altLang="ko-KR" sz="1400" dirty="0">
                <a:solidFill>
                  <a:schemeClr val="tx1">
                    <a:lumMod val="75000"/>
                    <a:lumOff val="25000"/>
                  </a:schemeClr>
                </a:solidFill>
                <a:cs typeface="Arial" pitchFamily="34" charset="0"/>
              </a:rPr>
              <a:t>Mișcarea de rotație aplicată unei roți dințate cauzează mișcarea relativă a cremalierei față de roata dințată, t</a:t>
            </a:r>
            <a:r>
              <a:rPr lang="ro-RO" sz="1400" dirty="0">
                <a:solidFill>
                  <a:schemeClr val="tx1">
                    <a:lumMod val="75000"/>
                    <a:lumOff val="25000"/>
                  </a:schemeClr>
                </a:solidFill>
                <a:cs typeface="Arial" pitchFamily="34" charset="0"/>
              </a:rPr>
              <a:t>ranspunând astfel mișcarea de rotație a roții în </a:t>
            </a:r>
            <a:r>
              <a:rPr lang="ro-RO" sz="1400" dirty="0" err="1">
                <a:solidFill>
                  <a:schemeClr val="tx1">
                    <a:lumMod val="75000"/>
                    <a:lumOff val="25000"/>
                  </a:schemeClr>
                </a:solidFill>
                <a:cs typeface="Arial" pitchFamily="34" charset="0"/>
              </a:rPr>
              <a:t>miș</a:t>
            </a:r>
            <a:r>
              <a:rPr lang="ro-RO" sz="1400" dirty="0">
                <a:solidFill>
                  <a:schemeClr val="tx1">
                    <a:lumMod val="75000"/>
                    <a:lumOff val="25000"/>
                  </a:schemeClr>
                </a:solidFill>
                <a:cs typeface="Arial" pitchFamily="34" charset="0"/>
              </a:rPr>
              <a:t>-care liniară.</a:t>
            </a:r>
            <a:endParaRPr lang="ro-RO" altLang="ko-KR" sz="1400" dirty="0">
              <a:solidFill>
                <a:schemeClr val="tx1">
                  <a:lumMod val="75000"/>
                  <a:lumOff val="25000"/>
                </a:schemeClr>
              </a:solidFill>
              <a:cs typeface="Arial" pitchFamily="34" charset="0"/>
            </a:endParaRPr>
          </a:p>
        </p:txBody>
      </p:sp>
      <p:sp>
        <p:nvSpPr>
          <p:cNvPr id="35" name="Text Placeholder 1"/>
          <p:cNvSpPr txBox="1">
            <a:spLocks/>
          </p:cNvSpPr>
          <p:nvPr/>
        </p:nvSpPr>
        <p:spPr>
          <a:xfrm>
            <a:off x="179512" y="0"/>
            <a:ext cx="9144000" cy="576064"/>
          </a:xfrm>
          <a:prstGeom prst="rect">
            <a:avLst/>
          </a:prstGeom>
        </p:spPr>
        <p:txBody>
          <a:bodyPr/>
          <a:lstStyle/>
          <a:p>
            <a:pPr marL="342900" marR="0" lvl="0" indent="-342900" algn="ctr" defTabSz="914400" rtl="0" eaLnBrk="1" fontAlgn="auto" latinLnBrk="1" hangingPunct="1">
              <a:lnSpc>
                <a:spcPct val="100000"/>
              </a:lnSpc>
              <a:spcBef>
                <a:spcPct val="20000"/>
              </a:spcBef>
              <a:spcAft>
                <a:spcPts val="0"/>
              </a:spcAft>
              <a:buClrTx/>
              <a:buSzTx/>
              <a:tabLst/>
              <a:defRPr/>
            </a:pPr>
            <a:r>
              <a:rPr lang="ro-RO" altLang="ko-KR" sz="3600" b="1" dirty="0">
                <a:solidFill>
                  <a:schemeClr val="accent1"/>
                </a:solidFill>
                <a:latin typeface="+mj-lt"/>
                <a:cs typeface="Arial" pitchFamily="34" charset="0"/>
              </a:rPr>
              <a:t>Funcție de bază</a:t>
            </a:r>
            <a:endParaRPr lang="ko-KR" altLang="en-US" sz="3600" b="1" dirty="0">
              <a:solidFill>
                <a:schemeClr val="accent1"/>
              </a:solidFill>
              <a:latin typeface="+mj-lt"/>
              <a:cs typeface="Arial" pitchFamily="34" charset="0"/>
            </a:endParaRPr>
          </a:p>
        </p:txBody>
      </p:sp>
      <p:pic>
        <p:nvPicPr>
          <p:cNvPr id="1028" name="Picture 4" descr="ÎÏÎ¿ÏÎ­Î»ÎµÏÎ¼Î± ÎµÎ¹ÎºÏÎ½Î±Ï Î³Î¹Î± rack and pinion gif"/>
          <p:cNvPicPr>
            <a:picLocks noGrp="1" noChangeAspect="1" noChangeArrowheads="1" noCrop="1"/>
          </p:cNvPicPr>
          <p:nvPr>
            <p:ph type="pic" idx="1"/>
          </p:nvPr>
        </p:nvPicPr>
        <p:blipFill>
          <a:blip r:embed="rId2" cstate="print"/>
          <a:srcRect l="3881" r="3881"/>
          <a:stretch>
            <a:fillRect/>
          </a:stretch>
        </p:blipFill>
        <p:spPr bwMode="auto">
          <a:xfrm>
            <a:off x="2987675" y="842963"/>
            <a:ext cx="5905500" cy="3097212"/>
          </a:xfrm>
          <a:prstGeom prst="rect">
            <a:avLst/>
          </a:prstGeom>
          <a:noFill/>
        </p:spPr>
      </p:pic>
    </p:spTree>
    <p:extLst>
      <p:ext uri="{BB962C8B-B14F-4D97-AF65-F5344CB8AC3E}">
        <p14:creationId xmlns:p14="http://schemas.microsoft.com/office/powerpoint/2010/main" val="1466901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179512" y="0"/>
            <a:ext cx="9144000" cy="576064"/>
          </a:xfrm>
          <a:prstGeom prst="rect">
            <a:avLst/>
          </a:prstGeom>
        </p:spPr>
        <p:txBody>
          <a:bodyPr/>
          <a:lstStyle/>
          <a:p>
            <a:pPr marL="342900" lvl="0" indent="-342900" algn="ctr">
              <a:spcBef>
                <a:spcPct val="20000"/>
              </a:spcBef>
              <a:defRPr/>
            </a:pPr>
            <a:r>
              <a:rPr lang="ro-RO" altLang="ko-KR" sz="3600" b="1" dirty="0">
                <a:solidFill>
                  <a:schemeClr val="accent1"/>
                </a:solidFill>
                <a:latin typeface="+mj-lt"/>
                <a:cs typeface="Arial" pitchFamily="34" charset="0"/>
              </a:rPr>
              <a:t>Controlul direcției cu un sistem roată dințată – cremalieră</a:t>
            </a:r>
            <a:endParaRPr lang="ko-KR" altLang="en-US" sz="3600" b="1" dirty="0">
              <a:solidFill>
                <a:schemeClr val="accent1"/>
              </a:solidFill>
              <a:latin typeface="+mj-lt"/>
              <a:cs typeface="Arial" pitchFamily="34" charset="0"/>
            </a:endParaRPr>
          </a:p>
        </p:txBody>
      </p:sp>
      <p:sp>
        <p:nvSpPr>
          <p:cNvPr id="6" name="Text Placeholder 17"/>
          <p:cNvSpPr txBox="1">
            <a:spLocks/>
          </p:cNvSpPr>
          <p:nvPr/>
        </p:nvSpPr>
        <p:spPr>
          <a:xfrm>
            <a:off x="179512" y="1347614"/>
            <a:ext cx="2256656" cy="2291945"/>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ro-RO" altLang="ko-KR" sz="1400" dirty="0">
                <a:solidFill>
                  <a:schemeClr val="tx1">
                    <a:lumMod val="75000"/>
                    <a:lumOff val="25000"/>
                  </a:schemeClr>
                </a:solidFill>
                <a:cs typeface="Arial" pitchFamily="34" charset="0"/>
              </a:rPr>
              <a:t>Una dintre cele mai comune aplicații ale sistemelor roată dințată – cremalieră este controlul direcției</a:t>
            </a:r>
            <a:r>
              <a:rPr lang="en-US" altLang="ko-KR" sz="1400" dirty="0">
                <a:solidFill>
                  <a:schemeClr val="tx1">
                    <a:lumMod val="75000"/>
                    <a:lumOff val="25000"/>
                  </a:schemeClr>
                </a:solidFill>
                <a:cs typeface="Arial" pitchFamily="34" charset="0"/>
              </a:rPr>
              <a:t>.</a:t>
            </a:r>
          </a:p>
          <a:p>
            <a:pPr marL="0" indent="0">
              <a:buNone/>
            </a:pPr>
            <a:r>
              <a:rPr lang="ro-RO" altLang="ko-KR" sz="1400" dirty="0">
                <a:solidFill>
                  <a:schemeClr val="tx1">
                    <a:lumMod val="75000"/>
                    <a:lumOff val="25000"/>
                  </a:schemeClr>
                </a:solidFill>
                <a:cs typeface="Arial" pitchFamily="34" charset="0"/>
              </a:rPr>
              <a:t>La majoritatea mașinilor, camioanelor mici și SUV-urilor au implementat un astfel de sistem pentru controlul direcției.</a:t>
            </a:r>
          </a:p>
          <a:p>
            <a:pPr marL="0" indent="0">
              <a:buNone/>
            </a:pPr>
            <a:r>
              <a:rPr lang="ro-RO" altLang="ko-KR" sz="1400" dirty="0">
                <a:solidFill>
                  <a:schemeClr val="tx1">
                    <a:lumMod val="75000"/>
                    <a:lumOff val="25000"/>
                  </a:schemeClr>
                </a:solidFill>
                <a:cs typeface="Arial" pitchFamily="34" charset="0"/>
              </a:rPr>
              <a:t>Când este întors volanul, angrenajul de învârte, deplasând cremaliera. Tija de fixare de la fiecare capăt al cremalierei se conectează cu brațul de rotire pe ax. </a:t>
            </a:r>
            <a:r>
              <a:rPr lang="en-US" altLang="ko-KR" sz="1400" dirty="0">
                <a:solidFill>
                  <a:schemeClr val="tx1">
                    <a:lumMod val="75000"/>
                    <a:lumOff val="25000"/>
                  </a:schemeClr>
                </a:solidFill>
                <a:cs typeface="Arial" pitchFamily="34" charset="0"/>
              </a:rPr>
              <a:t> </a:t>
            </a:r>
          </a:p>
          <a:p>
            <a:pPr marL="0" indent="0">
              <a:buNone/>
            </a:pPr>
            <a:endParaRPr lang="en-US" altLang="ko-KR" sz="1400" dirty="0">
              <a:solidFill>
                <a:schemeClr val="tx1">
                  <a:lumMod val="75000"/>
                  <a:lumOff val="25000"/>
                </a:schemeClr>
              </a:solidFill>
              <a:cs typeface="Arial" pitchFamily="34" charset="0"/>
            </a:endParaRPr>
          </a:p>
        </p:txBody>
      </p:sp>
      <p:pic>
        <p:nvPicPr>
          <p:cNvPr id="57348" name="Picture 4" descr="ÎÏÎ¿ÏÎ­Î»ÎµÏÎ¼Î± ÎµÎ¹ÎºÏÎ½Î±Ï Î³Î¹Î± rack and pinion ÏÏÎµÎµÏÎ¹Î½Î³ gif"/>
          <p:cNvPicPr>
            <a:picLocks noChangeAspect="1" noChangeArrowheads="1" noCrop="1"/>
          </p:cNvPicPr>
          <p:nvPr/>
        </p:nvPicPr>
        <p:blipFill>
          <a:blip r:embed="rId2" cstate="print">
            <a:clrChange>
              <a:clrFrom>
                <a:srgbClr val="FFFFFF"/>
              </a:clrFrom>
              <a:clrTo>
                <a:srgbClr val="FFFFFF">
                  <a:alpha val="0"/>
                </a:srgbClr>
              </a:clrTo>
            </a:clrChange>
          </a:blip>
          <a:srcRect/>
          <a:stretch>
            <a:fillRect/>
          </a:stretch>
        </p:blipFill>
        <p:spPr bwMode="auto">
          <a:xfrm>
            <a:off x="5513512" y="3219822"/>
            <a:ext cx="3810000" cy="2143125"/>
          </a:xfrm>
          <a:prstGeom prst="rect">
            <a:avLst/>
          </a:prstGeom>
          <a:noFill/>
        </p:spPr>
      </p:pic>
      <p:pic>
        <p:nvPicPr>
          <p:cNvPr id="57350" name="Picture 6" descr="ÎÏÎ¿ÏÎ­Î»ÎµÏÎ¼Î± ÎµÎ¹ÎºÏÎ½Î±Ï Î³Î¹Î± rack and pinion ÏÏÎµÎµÏÎ¹Î½Î³ gif"/>
          <p:cNvPicPr>
            <a:picLocks noChangeAspect="1" noChangeArrowheads="1" noCrop="1"/>
          </p:cNvPicPr>
          <p:nvPr/>
        </p:nvPicPr>
        <p:blipFill>
          <a:blip r:embed="rId3" cstate="print">
            <a:clrChange>
              <a:clrFrom>
                <a:srgbClr val="FEFEFE"/>
              </a:clrFrom>
              <a:clrTo>
                <a:srgbClr val="FEFEFE">
                  <a:alpha val="0"/>
                </a:srgbClr>
              </a:clrTo>
            </a:clrChange>
          </a:blip>
          <a:srcRect/>
          <a:stretch>
            <a:fillRect/>
          </a:stretch>
        </p:blipFill>
        <p:spPr bwMode="auto">
          <a:xfrm>
            <a:off x="2555776" y="1161438"/>
            <a:ext cx="3415763" cy="2664296"/>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179512" y="0"/>
            <a:ext cx="9144000" cy="576064"/>
          </a:xfrm>
          <a:prstGeom prst="rect">
            <a:avLst/>
          </a:prstGeom>
        </p:spPr>
        <p:txBody>
          <a:bodyPr/>
          <a:lstStyle/>
          <a:p>
            <a:pPr marL="342900" marR="0" lvl="0" indent="-342900" algn="ctr" defTabSz="914400" rtl="0" eaLnBrk="1" fontAlgn="auto" latinLnBrk="1" hangingPunct="1">
              <a:lnSpc>
                <a:spcPct val="100000"/>
              </a:lnSpc>
              <a:spcBef>
                <a:spcPct val="20000"/>
              </a:spcBef>
              <a:spcAft>
                <a:spcPts val="0"/>
              </a:spcAft>
              <a:buClrTx/>
              <a:buSzTx/>
              <a:tabLst/>
              <a:defRPr/>
            </a:pPr>
            <a:r>
              <a:rPr lang="ro-RO" altLang="ko-KR" sz="3600" b="1" dirty="0">
                <a:solidFill>
                  <a:schemeClr val="accent1"/>
                </a:solidFill>
                <a:latin typeface="+mj-lt"/>
                <a:cs typeface="Arial" pitchFamily="34" charset="0"/>
              </a:rPr>
              <a:t>Mecanisme de ridicare</a:t>
            </a:r>
            <a:endParaRPr lang="ko-KR" altLang="en-US" sz="3600" b="1" dirty="0">
              <a:solidFill>
                <a:schemeClr val="accent1"/>
              </a:solidFill>
              <a:latin typeface="+mj-lt"/>
              <a:cs typeface="Arial" pitchFamily="34" charset="0"/>
            </a:endParaRPr>
          </a:p>
        </p:txBody>
      </p:sp>
      <p:pic>
        <p:nvPicPr>
          <p:cNvPr id="58370" name="Picture 2" descr="ÎÏÎ¿ÏÎ­Î»ÎµÏÎ¼Î± ÎµÎ¹ÎºÏÎ½Î±Ï Î³Î¹Î± rack and pinion lifting mechanism gif"/>
          <p:cNvPicPr>
            <a:picLocks noChangeAspect="1" noChangeArrowheads="1" noCrop="1"/>
          </p:cNvPicPr>
          <p:nvPr/>
        </p:nvPicPr>
        <p:blipFill>
          <a:blip r:embed="rId2" cstate="print">
            <a:clrChange>
              <a:clrFrom>
                <a:srgbClr val="FEFEFE"/>
              </a:clrFrom>
              <a:clrTo>
                <a:srgbClr val="FEFEFE">
                  <a:alpha val="0"/>
                </a:srgbClr>
              </a:clrTo>
            </a:clrChange>
          </a:blip>
          <a:srcRect/>
          <a:stretch>
            <a:fillRect/>
          </a:stretch>
        </p:blipFill>
        <p:spPr bwMode="auto">
          <a:xfrm>
            <a:off x="6732240" y="555526"/>
            <a:ext cx="2147226" cy="1800200"/>
          </a:xfrm>
          <a:prstGeom prst="rect">
            <a:avLst/>
          </a:prstGeom>
          <a:noFill/>
        </p:spPr>
      </p:pic>
      <p:pic>
        <p:nvPicPr>
          <p:cNvPr id="58372" name="Picture 4" descr="Î£ÏÎµÏÎ¹ÎºÎ® ÎµÎ¹ÎºÏÎ½Î±"/>
          <p:cNvPicPr>
            <a:picLocks noChangeAspect="1" noChangeArrowheads="1" noCrop="1"/>
          </p:cNvPicPr>
          <p:nvPr/>
        </p:nvPicPr>
        <p:blipFill>
          <a:blip r:embed="rId3" cstate="print">
            <a:clrChange>
              <a:clrFrom>
                <a:srgbClr val="FEFEFE"/>
              </a:clrFrom>
              <a:clrTo>
                <a:srgbClr val="FEFEFE">
                  <a:alpha val="0"/>
                </a:srgbClr>
              </a:clrTo>
            </a:clrChange>
          </a:blip>
          <a:srcRect/>
          <a:stretch>
            <a:fillRect/>
          </a:stretch>
        </p:blipFill>
        <p:spPr bwMode="auto">
          <a:xfrm>
            <a:off x="6516216" y="2859782"/>
            <a:ext cx="2362200" cy="1781176"/>
          </a:xfrm>
          <a:prstGeom prst="rect">
            <a:avLst/>
          </a:prstGeom>
          <a:noFill/>
        </p:spPr>
      </p:pic>
      <p:pic>
        <p:nvPicPr>
          <p:cNvPr id="58374" name="Picture 6" descr="Î£ÏÎµÏÎ¹ÎºÎ® ÎµÎ¹ÎºÏÎ½Î±"/>
          <p:cNvPicPr>
            <a:picLocks noChangeAspect="1" noChangeArrowheads="1"/>
          </p:cNvPicPr>
          <p:nvPr/>
        </p:nvPicPr>
        <p:blipFill>
          <a:blip r:embed="rId4" cstate="print">
            <a:clrChange>
              <a:clrFrom>
                <a:srgbClr val="FFFFFF"/>
              </a:clrFrom>
              <a:clrTo>
                <a:srgbClr val="FFFFFF">
                  <a:alpha val="0"/>
                </a:srgbClr>
              </a:clrTo>
            </a:clrChange>
          </a:blip>
          <a:srcRect r="51121" b="2594"/>
          <a:stretch>
            <a:fillRect/>
          </a:stretch>
        </p:blipFill>
        <p:spPr bwMode="auto">
          <a:xfrm>
            <a:off x="3779912" y="699542"/>
            <a:ext cx="1595998" cy="2376264"/>
          </a:xfrm>
          <a:prstGeom prst="rect">
            <a:avLst/>
          </a:prstGeom>
          <a:noFill/>
        </p:spPr>
      </p:pic>
      <p:pic>
        <p:nvPicPr>
          <p:cNvPr id="58376" name="Picture 8" descr="ÎÏÎ¿ÏÎ­Î»ÎµÏÎ¼Î± ÎµÎ¹ÎºÏÎ½Î±Ï Î³Î¹Î± rack and pinion escalator gif"/>
          <p:cNvPicPr>
            <a:picLocks noChangeAspect="1" noChangeArrowheads="1" noCrop="1"/>
          </p:cNvPicPr>
          <p:nvPr/>
        </p:nvPicPr>
        <p:blipFill>
          <a:blip r:embed="rId5" cstate="print"/>
          <a:srcRect/>
          <a:stretch>
            <a:fillRect/>
          </a:stretch>
        </p:blipFill>
        <p:spPr bwMode="auto">
          <a:xfrm>
            <a:off x="3635896" y="3363838"/>
            <a:ext cx="1992108" cy="1656184"/>
          </a:xfrm>
          <a:prstGeom prst="rect">
            <a:avLst/>
          </a:prstGeom>
          <a:noFill/>
        </p:spPr>
      </p:pic>
      <p:sp>
        <p:nvSpPr>
          <p:cNvPr id="58378" name="AutoShape 10" descr="ÎÏÎ¿ÏÎ­Î»ÎµÏÎ¼Î± ÎµÎ¹ÎºÏÎ½Î±Ï Î³Î¹Î± rack and pinion lift mechanis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58380" name="AutoShape 12" descr="ÎÏÎ¿ÏÎ­Î»ÎµÏÎ¼Î± ÎµÎ¹ÎºÏÎ½Î±Ï Î³Î¹Î± rack and pinion lift mechanis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58382" name="AutoShape 14" descr="ÎÏÎ¿ÏÎ­Î»ÎµÏÎ¼Î± ÎµÎ¹ÎºÏÎ½Î±Ï Î³Î¹Î± rack and pinion lift mechanis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58383" name="Picture 15"/>
          <p:cNvPicPr>
            <a:picLocks noChangeAspect="1" noChangeArrowheads="1"/>
          </p:cNvPicPr>
          <p:nvPr/>
        </p:nvPicPr>
        <p:blipFill>
          <a:blip r:embed="rId6" cstate="print">
            <a:clrChange>
              <a:clrFrom>
                <a:srgbClr val="BEBEC0"/>
              </a:clrFrom>
              <a:clrTo>
                <a:srgbClr val="BEBEC0">
                  <a:alpha val="0"/>
                </a:srgbClr>
              </a:clrTo>
            </a:clrChange>
          </a:blip>
          <a:srcRect/>
          <a:stretch>
            <a:fillRect/>
          </a:stretch>
        </p:blipFill>
        <p:spPr bwMode="auto">
          <a:xfrm>
            <a:off x="107504" y="843558"/>
            <a:ext cx="3168352" cy="3672408"/>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179512" y="0"/>
            <a:ext cx="9144000" cy="576064"/>
          </a:xfrm>
          <a:prstGeom prst="rect">
            <a:avLst/>
          </a:prstGeom>
        </p:spPr>
        <p:txBody>
          <a:bodyPr/>
          <a:lstStyle/>
          <a:p>
            <a:pPr marL="342900" marR="0" lvl="0" indent="-342900" algn="ctr" defTabSz="914400" rtl="0" eaLnBrk="1" fontAlgn="auto" latinLnBrk="1" hangingPunct="1">
              <a:lnSpc>
                <a:spcPct val="100000"/>
              </a:lnSpc>
              <a:spcBef>
                <a:spcPct val="20000"/>
              </a:spcBef>
              <a:spcAft>
                <a:spcPts val="0"/>
              </a:spcAft>
              <a:buClrTx/>
              <a:buSzTx/>
              <a:tabLst/>
              <a:defRPr/>
            </a:pPr>
            <a:r>
              <a:rPr lang="ro-RO" altLang="ko-KR" sz="3600" b="1" dirty="0">
                <a:solidFill>
                  <a:schemeClr val="accent1"/>
                </a:solidFill>
                <a:latin typeface="+mj-lt"/>
                <a:cs typeface="Arial" pitchFamily="34" charset="0"/>
              </a:rPr>
              <a:t>Roți dințate – cremaliere în industrie</a:t>
            </a:r>
            <a:endParaRPr lang="ko-KR" altLang="en-US" sz="3600" b="1" dirty="0">
              <a:solidFill>
                <a:schemeClr val="accent1"/>
              </a:solidFill>
              <a:latin typeface="+mj-lt"/>
              <a:cs typeface="Arial" pitchFamily="34" charset="0"/>
            </a:endParaRPr>
          </a:p>
        </p:txBody>
      </p:sp>
      <p:pic>
        <p:nvPicPr>
          <p:cNvPr id="59394" name="Picture 2" descr="ÎÏÎ¿ÏÎ­Î»ÎµÏÎ¼Î± ÎµÎ¹ÎºÏÎ½Î±Ï Î³Î¹Î± rack and pinion applications in industry"/>
          <p:cNvPicPr>
            <a:picLocks noChangeAspect="1" noChangeArrowheads="1"/>
          </p:cNvPicPr>
          <p:nvPr/>
        </p:nvPicPr>
        <p:blipFill>
          <a:blip r:embed="rId2" cstate="print"/>
          <a:srcRect/>
          <a:stretch>
            <a:fillRect/>
          </a:stretch>
        </p:blipFill>
        <p:spPr bwMode="auto">
          <a:xfrm>
            <a:off x="5940152" y="627534"/>
            <a:ext cx="2952328" cy="2304256"/>
          </a:xfrm>
          <a:prstGeom prst="rect">
            <a:avLst/>
          </a:prstGeom>
          <a:noFill/>
        </p:spPr>
      </p:pic>
      <p:pic>
        <p:nvPicPr>
          <p:cNvPr id="59396" name="Picture 4" descr="ÎÏÎ¿ÏÎ­Î»ÎµÏÎ¼Î± ÎµÎ¹ÎºÏÎ½Î±Ï Î³Î¹Î± rack and pinion applications in industry"/>
          <p:cNvPicPr>
            <a:picLocks noChangeAspect="1" noChangeArrowheads="1"/>
          </p:cNvPicPr>
          <p:nvPr/>
        </p:nvPicPr>
        <p:blipFill>
          <a:blip r:embed="rId3" cstate="print"/>
          <a:srcRect t="5853" b="5622"/>
          <a:stretch>
            <a:fillRect/>
          </a:stretch>
        </p:blipFill>
        <p:spPr bwMode="auto">
          <a:xfrm>
            <a:off x="5868144" y="3075806"/>
            <a:ext cx="3024336" cy="1944216"/>
          </a:xfrm>
          <a:prstGeom prst="rect">
            <a:avLst/>
          </a:prstGeom>
          <a:noFill/>
        </p:spPr>
      </p:pic>
      <p:pic>
        <p:nvPicPr>
          <p:cNvPr id="59398" name="Picture 6" descr="ÎÏÎ¿ÏÎ­Î»ÎµÏÎ¼Î± ÎµÎ¹ÎºÏÎ½Î±Ï Î³Î¹Î± rack and pinion applications in industry"/>
          <p:cNvPicPr>
            <a:picLocks noChangeAspect="1" noChangeArrowheads="1"/>
          </p:cNvPicPr>
          <p:nvPr/>
        </p:nvPicPr>
        <p:blipFill>
          <a:blip r:embed="rId4" cstate="print">
            <a:clrChange>
              <a:clrFrom>
                <a:srgbClr val="FFFFFF"/>
              </a:clrFrom>
              <a:clrTo>
                <a:srgbClr val="FFFFFF">
                  <a:alpha val="0"/>
                </a:srgbClr>
              </a:clrTo>
            </a:clrChange>
          </a:blip>
          <a:srcRect l="10664" t="22096" r="11130" b="15224"/>
          <a:stretch>
            <a:fillRect/>
          </a:stretch>
        </p:blipFill>
        <p:spPr bwMode="auto">
          <a:xfrm>
            <a:off x="251520" y="915566"/>
            <a:ext cx="3096344" cy="1863191"/>
          </a:xfrm>
          <a:prstGeom prst="rect">
            <a:avLst/>
          </a:prstGeom>
          <a:noFill/>
        </p:spPr>
      </p:pic>
      <p:pic>
        <p:nvPicPr>
          <p:cNvPr id="59400" name="Picture 8" descr="ÎÏÎ¿ÏÎ­Î»ÎµÏÎ¼Î± ÎµÎ¹ÎºÏÎ½Î±Ï Î³Î¹Î± rack and pinion applications production line"/>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79512" y="2931790"/>
            <a:ext cx="3024336" cy="198022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ro-RO" altLang="ko-KR" dirty="0">
                <a:solidFill>
                  <a:schemeClr val="tx1">
                    <a:lumMod val="75000"/>
                    <a:lumOff val="25000"/>
                  </a:schemeClr>
                </a:solidFill>
              </a:rPr>
              <a:t>Proiecte de cuplaje</a:t>
            </a:r>
            <a:endParaRPr lang="ko-KR" altLang="en-US" dirty="0">
              <a:solidFill>
                <a:schemeClr val="tx1">
                  <a:lumMod val="75000"/>
                  <a:lumOff val="25000"/>
                </a:schemeClr>
              </a:solidFill>
            </a:endParaRPr>
          </a:p>
        </p:txBody>
      </p:sp>
      <p:sp>
        <p:nvSpPr>
          <p:cNvPr id="4" name="Freeform 3"/>
          <p:cNvSpPr/>
          <p:nvPr/>
        </p:nvSpPr>
        <p:spPr>
          <a:xfrm>
            <a:off x="1926754" y="2283718"/>
            <a:ext cx="713769" cy="576064"/>
          </a:xfrm>
          <a:custGeom>
            <a:avLst/>
            <a:gdLst/>
            <a:ahLst/>
            <a:cxnLst/>
            <a:rect l="l" t="t" r="r" b="b"/>
            <a:pathLst>
              <a:path w="3307788" h="2669631">
                <a:moveTo>
                  <a:pt x="2793832" y="1478391"/>
                </a:moveTo>
                <a:cubicBezTo>
                  <a:pt x="2772990" y="1635402"/>
                  <a:pt x="2717678" y="1784517"/>
                  <a:pt x="2633007" y="1915952"/>
                </a:cubicBezTo>
                <a:cubicBezTo>
                  <a:pt x="2695386" y="1951862"/>
                  <a:pt x="2772768" y="1955673"/>
                  <a:pt x="2841607" y="1924185"/>
                </a:cubicBezTo>
                <a:cubicBezTo>
                  <a:pt x="2943442" y="1877605"/>
                  <a:pt x="2999062" y="1766364"/>
                  <a:pt x="2975226" y="1656948"/>
                </a:cubicBezTo>
                <a:cubicBezTo>
                  <a:pt x="2955176" y="1564911"/>
                  <a:pt x="2883463" y="1495086"/>
                  <a:pt x="2793832" y="1478391"/>
                </a:cubicBezTo>
                <a:close/>
                <a:moveTo>
                  <a:pt x="2807611" y="1247700"/>
                </a:moveTo>
                <a:lnTo>
                  <a:pt x="2807472" y="1256060"/>
                </a:lnTo>
                <a:cubicBezTo>
                  <a:pt x="2994195" y="1281771"/>
                  <a:pt x="3148201" y="1421768"/>
                  <a:pt x="3189276" y="1610317"/>
                </a:cubicBezTo>
                <a:cubicBezTo>
                  <a:pt x="3235041" y="1820393"/>
                  <a:pt x="3128252" y="2033972"/>
                  <a:pt x="2932732" y="2123406"/>
                </a:cubicBezTo>
                <a:cubicBezTo>
                  <a:pt x="2789297" y="2189015"/>
                  <a:pt x="2626543" y="2174805"/>
                  <a:pt x="2499470" y="2094044"/>
                </a:cubicBezTo>
                <a:cubicBezTo>
                  <a:pt x="2427194" y="2172627"/>
                  <a:pt x="2343030" y="2241391"/>
                  <a:pt x="2248861" y="2297980"/>
                </a:cubicBezTo>
                <a:cubicBezTo>
                  <a:pt x="2178351" y="2340352"/>
                  <a:pt x="2104446" y="2374567"/>
                  <a:pt x="2027600" y="2398134"/>
                </a:cubicBezTo>
                <a:lnTo>
                  <a:pt x="3307788" y="2397615"/>
                </a:lnTo>
                <a:cubicBezTo>
                  <a:pt x="3265361" y="2549905"/>
                  <a:pt x="2537441" y="2669620"/>
                  <a:pt x="1653814" y="2669631"/>
                </a:cubicBezTo>
                <a:cubicBezTo>
                  <a:pt x="773102" y="2669642"/>
                  <a:pt x="46417" y="2550707"/>
                  <a:pt x="0" y="2398955"/>
                </a:cubicBezTo>
                <a:lnTo>
                  <a:pt x="1280678" y="2398436"/>
                </a:lnTo>
                <a:cubicBezTo>
                  <a:pt x="1203764" y="2374915"/>
                  <a:pt x="1129786" y="2340732"/>
                  <a:pt x="1059201" y="2298380"/>
                </a:cubicBezTo>
                <a:cubicBezTo>
                  <a:pt x="693039" y="2078675"/>
                  <a:pt x="477900" y="1674935"/>
                  <a:pt x="499745" y="1248476"/>
                </a:cubicBezTo>
                <a:close/>
                <a:moveTo>
                  <a:pt x="1331611" y="201752"/>
                </a:moveTo>
                <a:cubicBezTo>
                  <a:pt x="1206335" y="290902"/>
                  <a:pt x="1124761" y="308382"/>
                  <a:pt x="1132336" y="435988"/>
                </a:cubicBezTo>
                <a:cubicBezTo>
                  <a:pt x="1160888" y="640507"/>
                  <a:pt x="1527973" y="617783"/>
                  <a:pt x="1498839" y="840365"/>
                </a:cubicBezTo>
                <a:cubicBezTo>
                  <a:pt x="1455138" y="960979"/>
                  <a:pt x="1395705" y="987199"/>
                  <a:pt x="1213910" y="1052459"/>
                </a:cubicBezTo>
                <a:cubicBezTo>
                  <a:pt x="1331028" y="972050"/>
                  <a:pt x="1364241" y="921357"/>
                  <a:pt x="1360745" y="809484"/>
                </a:cubicBezTo>
                <a:cubicBezTo>
                  <a:pt x="1360746" y="646916"/>
                  <a:pt x="1111360" y="626523"/>
                  <a:pt x="1020462" y="495421"/>
                </a:cubicBezTo>
                <a:cubicBezTo>
                  <a:pt x="941218" y="374224"/>
                  <a:pt x="1061250" y="280996"/>
                  <a:pt x="1331611" y="201752"/>
                </a:cubicBezTo>
                <a:close/>
                <a:moveTo>
                  <a:pt x="2164365" y="80223"/>
                </a:moveTo>
                <a:cubicBezTo>
                  <a:pt x="2021192" y="182108"/>
                  <a:pt x="1927964" y="202086"/>
                  <a:pt x="1936621" y="347922"/>
                </a:cubicBezTo>
                <a:cubicBezTo>
                  <a:pt x="1969252" y="581657"/>
                  <a:pt x="2388778" y="555687"/>
                  <a:pt x="2355482" y="810066"/>
                </a:cubicBezTo>
                <a:cubicBezTo>
                  <a:pt x="2305538" y="947910"/>
                  <a:pt x="2237615" y="977876"/>
                  <a:pt x="2029849" y="1052459"/>
                </a:cubicBezTo>
                <a:cubicBezTo>
                  <a:pt x="2163698" y="960563"/>
                  <a:pt x="2201656" y="902628"/>
                  <a:pt x="2197660" y="774773"/>
                </a:cubicBezTo>
                <a:cubicBezTo>
                  <a:pt x="2197661" y="588982"/>
                  <a:pt x="1912649" y="565676"/>
                  <a:pt x="1808765" y="415844"/>
                </a:cubicBezTo>
                <a:cubicBezTo>
                  <a:pt x="1718201" y="277334"/>
                  <a:pt x="1855380" y="170787"/>
                  <a:pt x="2164365" y="80223"/>
                </a:cubicBezTo>
                <a:close/>
                <a:moveTo>
                  <a:pt x="1754169" y="0"/>
                </a:moveTo>
                <a:cubicBezTo>
                  <a:pt x="1583512" y="121444"/>
                  <a:pt x="1472387" y="145257"/>
                  <a:pt x="1482706" y="319088"/>
                </a:cubicBezTo>
                <a:cubicBezTo>
                  <a:pt x="1521601" y="597693"/>
                  <a:pt x="2021663" y="566738"/>
                  <a:pt x="1981975" y="869950"/>
                </a:cubicBezTo>
                <a:cubicBezTo>
                  <a:pt x="1922443" y="1034256"/>
                  <a:pt x="1841481" y="1069974"/>
                  <a:pt x="1593831" y="1158875"/>
                </a:cubicBezTo>
                <a:cubicBezTo>
                  <a:pt x="1753374" y="1049338"/>
                  <a:pt x="1798619" y="980281"/>
                  <a:pt x="1793856" y="827882"/>
                </a:cubicBezTo>
                <a:cubicBezTo>
                  <a:pt x="1793857" y="606424"/>
                  <a:pt x="1454132" y="578644"/>
                  <a:pt x="1330306" y="400050"/>
                </a:cubicBezTo>
                <a:cubicBezTo>
                  <a:pt x="1222356" y="234950"/>
                  <a:pt x="1385869" y="107950"/>
                  <a:pt x="1754169"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Tree>
    <p:extLst>
      <p:ext uri="{BB962C8B-B14F-4D97-AF65-F5344CB8AC3E}">
        <p14:creationId xmlns:p14="http://schemas.microsoft.com/office/powerpoint/2010/main" val="3101234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ro-RO" altLang="ko-KR" b="1" dirty="0">
                <a:solidFill>
                  <a:schemeClr val="accent1"/>
                </a:solidFill>
              </a:rPr>
              <a:t>Montarea prin apăsare</a:t>
            </a:r>
            <a:endParaRPr lang="en-US" altLang="ko-KR" b="1" dirty="0">
              <a:solidFill>
                <a:schemeClr val="accent1"/>
              </a:solidFill>
            </a:endParaRPr>
          </a:p>
        </p:txBody>
      </p:sp>
      <p:sp>
        <p:nvSpPr>
          <p:cNvPr id="6" name="TextBox 5"/>
          <p:cNvSpPr txBox="1"/>
          <p:nvPr/>
        </p:nvSpPr>
        <p:spPr>
          <a:xfrm>
            <a:off x="4860032" y="3003798"/>
            <a:ext cx="2808312" cy="369332"/>
          </a:xfrm>
          <a:prstGeom prst="rect">
            <a:avLst/>
          </a:prstGeom>
          <a:noFill/>
        </p:spPr>
        <p:txBody>
          <a:bodyPr wrap="square" rtlCol="0" anchor="ctr">
            <a:spAutoFit/>
          </a:bodyPr>
          <a:lstStyle/>
          <a:p>
            <a:r>
              <a:rPr lang="en-US" altLang="ko-KR" b="1" dirty="0" err="1">
                <a:solidFill>
                  <a:schemeClr val="bg1"/>
                </a:solidFill>
                <a:cs typeface="Arial" pitchFamily="34" charset="0"/>
              </a:rPr>
              <a:t>Montarea</a:t>
            </a:r>
            <a:r>
              <a:rPr lang="en-US" altLang="ko-KR" b="1" dirty="0">
                <a:solidFill>
                  <a:schemeClr val="bg1"/>
                </a:solidFill>
                <a:cs typeface="Arial" pitchFamily="34" charset="0"/>
              </a:rPr>
              <a:t> </a:t>
            </a:r>
            <a:r>
              <a:rPr lang="en-US" altLang="ko-KR" b="1" dirty="0" err="1">
                <a:solidFill>
                  <a:schemeClr val="bg1"/>
                </a:solidFill>
                <a:cs typeface="Arial" pitchFamily="34" charset="0"/>
              </a:rPr>
              <a:t>prin</a:t>
            </a:r>
            <a:r>
              <a:rPr lang="en-US" altLang="ko-KR" b="1" dirty="0">
                <a:solidFill>
                  <a:schemeClr val="bg1"/>
                </a:solidFill>
                <a:cs typeface="Arial" pitchFamily="34" charset="0"/>
              </a:rPr>
              <a:t> str</a:t>
            </a:r>
            <a:r>
              <a:rPr lang="ro-RO" altLang="ko-KR" b="1" dirty="0">
                <a:solidFill>
                  <a:schemeClr val="bg1"/>
                </a:solidFill>
                <a:cs typeface="Arial" pitchFamily="34" charset="0"/>
              </a:rPr>
              <a:t>â</a:t>
            </a:r>
            <a:r>
              <a:rPr lang="en-US" altLang="ko-KR" b="1" dirty="0" err="1">
                <a:solidFill>
                  <a:schemeClr val="bg1"/>
                </a:solidFill>
                <a:cs typeface="Arial" pitchFamily="34" charset="0"/>
              </a:rPr>
              <a:t>ngere</a:t>
            </a:r>
            <a:endParaRPr lang="ko-KR" altLang="en-US" b="1" dirty="0">
              <a:solidFill>
                <a:schemeClr val="bg1"/>
              </a:solidFill>
              <a:cs typeface="Arial" pitchFamily="34" charset="0"/>
            </a:endParaRPr>
          </a:p>
        </p:txBody>
      </p:sp>
      <p:sp>
        <p:nvSpPr>
          <p:cNvPr id="7" name="TextBox 6"/>
          <p:cNvSpPr txBox="1"/>
          <p:nvPr/>
        </p:nvSpPr>
        <p:spPr>
          <a:xfrm>
            <a:off x="4860032" y="3343513"/>
            <a:ext cx="3744416" cy="1384995"/>
          </a:xfrm>
          <a:prstGeom prst="rect">
            <a:avLst/>
          </a:prstGeom>
          <a:noFill/>
        </p:spPr>
        <p:txBody>
          <a:bodyPr wrap="square" rtlCol="0" anchor="ctr">
            <a:spAutoFit/>
          </a:bodyPr>
          <a:lstStyle/>
          <a:p>
            <a:r>
              <a:rPr lang="ro-RO" altLang="ko-KR" sz="1200" dirty="0">
                <a:solidFill>
                  <a:schemeClr val="bg1"/>
                </a:solidFill>
                <a:cs typeface="Arial" pitchFamily="34" charset="0"/>
              </a:rPr>
              <a:t>Cunoscută ca și montarea prin apăsare sau montarea prin frecare, este  o fixare între două părți ce se realizează prin frecare, prin apăsarea celor două părți una în cealaltă. </a:t>
            </a:r>
            <a:endParaRPr lang="en-US" altLang="ko-KR" sz="1200" dirty="0">
              <a:solidFill>
                <a:schemeClr val="bg1"/>
              </a:solidFill>
              <a:cs typeface="Arial" pitchFamily="34" charset="0"/>
            </a:endParaRPr>
          </a:p>
          <a:p>
            <a:endParaRPr lang="en-US" altLang="ko-KR" sz="1200" dirty="0">
              <a:solidFill>
                <a:schemeClr val="bg1"/>
              </a:solidFill>
              <a:cs typeface="Arial" pitchFamily="34" charset="0"/>
            </a:endParaRPr>
          </a:p>
          <a:p>
            <a:r>
              <a:rPr lang="ro-RO" altLang="ko-KR" sz="1200" dirty="0">
                <a:solidFill>
                  <a:schemeClr val="bg1"/>
                </a:solidFill>
                <a:cs typeface="Arial" pitchFamily="34" charset="0"/>
              </a:rPr>
              <a:t>Considerați proiectarea mai multor forme precum un pin cu formă octogonală într-o gaură rotundă. </a:t>
            </a:r>
            <a:endParaRPr lang="en-US" altLang="ko-KR" sz="1200" dirty="0">
              <a:solidFill>
                <a:schemeClr val="bg1"/>
              </a:solidFill>
              <a:cs typeface="Arial" pitchFamily="34" charset="0"/>
            </a:endParaRPr>
          </a:p>
        </p:txBody>
      </p:sp>
      <p:pic>
        <p:nvPicPr>
          <p:cNvPr id="9" name="Picture 2" descr="ÎÏÎ¿ÏÎ­Î»ÎµÏÎ¼Î± ÎµÎ¹ÎºÏÎ½Î±Ï Î³Î¹Î± press fit parts"/>
          <p:cNvPicPr>
            <a:picLocks noGrp="1" noChangeAspect="1" noChangeArrowheads="1"/>
          </p:cNvPicPr>
          <p:nvPr>
            <p:ph type="pic" idx="16"/>
          </p:nvPr>
        </p:nvPicPr>
        <p:blipFill>
          <a:blip r:embed="rId2" cstate="print"/>
          <a:srcRect t="25815" b="25815"/>
          <a:stretch>
            <a:fillRect/>
          </a:stretch>
        </p:blipFill>
        <p:spPr bwMode="auto">
          <a:prstGeom prst="rect">
            <a:avLst/>
          </a:prstGeom>
          <a:noFill/>
        </p:spPr>
      </p:pic>
      <p:pic>
        <p:nvPicPr>
          <p:cNvPr id="12" name="Picture 4" descr="Î£ÏÎµÏÎ¹ÎºÎ® ÎµÎ¹ÎºÏÎ½Î±"/>
          <p:cNvPicPr>
            <a:picLocks noGrp="1" noChangeAspect="1" noChangeArrowheads="1"/>
          </p:cNvPicPr>
          <p:nvPr>
            <p:ph type="pic" idx="13"/>
          </p:nvPr>
        </p:nvPicPr>
        <p:blipFill>
          <a:blip r:embed="rId3" cstate="print"/>
          <a:srcRect t="13513" b="13513"/>
          <a:stretch>
            <a:fillRect/>
          </a:stretch>
        </p:blipFill>
        <p:spPr bwMode="auto">
          <a:prstGeom prst="rect">
            <a:avLst/>
          </a:prstGeom>
          <a:noFill/>
        </p:spPr>
      </p:pic>
      <p:pic>
        <p:nvPicPr>
          <p:cNvPr id="14" name="Picture 6" descr="Î£ÏÎµÏÎ¹ÎºÎ® ÎµÎ¹ÎºÏÎ½Î±"/>
          <p:cNvPicPr>
            <a:picLocks noGrp="1" noChangeAspect="1" noChangeArrowheads="1"/>
          </p:cNvPicPr>
          <p:nvPr>
            <p:ph type="pic" idx="15"/>
          </p:nvPr>
        </p:nvPicPr>
        <p:blipFill>
          <a:blip r:embed="rId4" cstate="print"/>
          <a:srcRect t="9446" b="9446"/>
          <a:stretch>
            <a:fillRect/>
          </a:stretch>
        </p:blipFill>
        <p:spPr bwMode="auto">
          <a:prstGeom prst="rect">
            <a:avLst/>
          </a:prstGeom>
          <a:noFill/>
        </p:spPr>
      </p:pic>
    </p:spTree>
    <p:extLst>
      <p:ext uri="{BB962C8B-B14F-4D97-AF65-F5344CB8AC3E}">
        <p14:creationId xmlns:p14="http://schemas.microsoft.com/office/powerpoint/2010/main" val="2798045034"/>
      </p:ext>
    </p:extLst>
  </p:cSld>
  <p:clrMapOvr>
    <a:masterClrMapping/>
  </p:clrMapOvr>
</p:sld>
</file>

<file path=ppt/theme/theme1.xml><?xml version="1.0" encoding="utf-8"?>
<a:theme xmlns:a="http://schemas.openxmlformats.org/drawingml/2006/main" name="Cover and End Slide Master">
  <a:themeElements>
    <a:clrScheme name="ALLPPT-COLOR-A30">
      <a:dk1>
        <a:sysClr val="windowText" lastClr="000000"/>
      </a:dk1>
      <a:lt1>
        <a:sysClr val="window" lastClr="FFFFFF"/>
      </a:lt1>
      <a:dk2>
        <a:srgbClr val="1F497D"/>
      </a:dk2>
      <a:lt2>
        <a:srgbClr val="EEECE1"/>
      </a:lt2>
      <a:accent1>
        <a:srgbClr val="85D8DE"/>
      </a:accent1>
      <a:accent2>
        <a:srgbClr val="85D8DE"/>
      </a:accent2>
      <a:accent3>
        <a:srgbClr val="85D8DE"/>
      </a:accent3>
      <a:accent4>
        <a:srgbClr val="85D8DE"/>
      </a:accent4>
      <a:accent5>
        <a:srgbClr val="85D8DE"/>
      </a:accent5>
      <a:accent6>
        <a:srgbClr val="85D8DE"/>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s Slide Master">
  <a:themeElements>
    <a:clrScheme name="ALLPPT-COLOR-A30">
      <a:dk1>
        <a:sysClr val="windowText" lastClr="000000"/>
      </a:dk1>
      <a:lt1>
        <a:sysClr val="window" lastClr="FFFFFF"/>
      </a:lt1>
      <a:dk2>
        <a:srgbClr val="1F497D"/>
      </a:dk2>
      <a:lt2>
        <a:srgbClr val="EEECE1"/>
      </a:lt2>
      <a:accent1>
        <a:srgbClr val="85D8DE"/>
      </a:accent1>
      <a:accent2>
        <a:srgbClr val="85D8DE"/>
      </a:accent2>
      <a:accent3>
        <a:srgbClr val="85D8DE"/>
      </a:accent3>
      <a:accent4>
        <a:srgbClr val="85D8DE"/>
      </a:accent4>
      <a:accent5>
        <a:srgbClr val="85D8DE"/>
      </a:accent5>
      <a:accent6>
        <a:srgbClr val="85D8DE"/>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ection Break Slide Master">
  <a:themeElements>
    <a:clrScheme name="ALLPPT-COLOR-A02">
      <a:dk1>
        <a:sysClr val="windowText" lastClr="000000"/>
      </a:dk1>
      <a:lt1>
        <a:sysClr val="window" lastClr="FFFFFF"/>
      </a:lt1>
      <a:dk2>
        <a:srgbClr val="1F497D"/>
      </a:dk2>
      <a:lt2>
        <a:srgbClr val="EEECE1"/>
      </a:lt2>
      <a:accent1>
        <a:srgbClr val="0DD2D9"/>
      </a:accent1>
      <a:accent2>
        <a:srgbClr val="0DD2D9"/>
      </a:accent2>
      <a:accent3>
        <a:srgbClr val="0DD2D9"/>
      </a:accent3>
      <a:accent4>
        <a:srgbClr val="0DD2D9"/>
      </a:accent4>
      <a:accent5>
        <a:srgbClr val="0DD2D9"/>
      </a:accent5>
      <a:accent6>
        <a:srgbClr val="0DD2D9"/>
      </a:accent6>
      <a:hlink>
        <a:srgbClr val="000000"/>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6091</TotalTime>
  <Words>1168</Words>
  <Application>Microsoft Office PowerPoint</Application>
  <PresentationFormat>On-screen Show (16:9)</PresentationFormat>
  <Paragraphs>112</Paragraphs>
  <Slides>27</Slides>
  <Notes>1</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27</vt:i4>
      </vt:variant>
    </vt:vector>
  </HeadingPairs>
  <TitlesOfParts>
    <vt:vector size="32" baseType="lpstr">
      <vt:lpstr>맑은 고딕</vt:lpstr>
      <vt:lpstr>Arial</vt:lpstr>
      <vt:lpstr>Cover and End Slide Master</vt:lpstr>
      <vt:lpstr>Contents Slide Master</vt:lpstr>
      <vt:lpstr>Section Break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GoogleSlidesPPT.com;Allppt.com</dc:creator>
  <cp:lastModifiedBy>Ana Suduc</cp:lastModifiedBy>
  <cp:revision>141</cp:revision>
  <dcterms:created xsi:type="dcterms:W3CDTF">2016-12-05T23:26:54Z</dcterms:created>
  <dcterms:modified xsi:type="dcterms:W3CDTF">2019-11-07T07:52:43Z</dcterms:modified>
</cp:coreProperties>
</file>