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6" r:id="rId5"/>
    <p:sldId id="268" r:id="rId6"/>
    <p:sldId id="267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163"/>
    <a:srgbClr val="D2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/>
    <p:restoredTop sz="94651"/>
  </p:normalViewPr>
  <p:slideViewPr>
    <p:cSldViewPr snapToGrid="0" snapToObjects="1">
      <p:cViewPr varScale="1">
        <p:scale>
          <a:sx n="59" d="100"/>
          <a:sy n="59" d="100"/>
        </p:scale>
        <p:origin x="1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F0E2-3D9F-2946-B624-776A89EC75DC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FCC3-DBCD-8F4E-8515-3121F58473B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B974-D739-0546-B632-A0B940458FB5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ablingthefutur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../../../../../../../DOCUME~1/000SCH~1.11/005ERA~1/IOTINE~1/O1-LEA~1/Katrin/LEARNI~1/Material/TEXT2-~1/e-NABLE%20France%20&#8211;%20Enabling%20The%20Future.htm" TargetMode="External"/><Relationship Id="rId4" Type="http://schemas.openxmlformats.org/officeDocument/2006/relationships/hyperlink" Target="WM_learning%20scenario%20-%20JKG%20Hands%20Material/US%20foundationhelpsFrenchboy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7JPlZyznZk#action=share" TargetMode="External"/><Relationship Id="rId4" Type="http://schemas.openxmlformats.org/officeDocument/2006/relationships/hyperlink" Target="https://www.youtube.com/watch?v=H4Fwn3RHa14&amp;t=483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ablingthefuture.org/2016/01/16/a-hand-for-mitsuko-%E2%80%A2-e-nable-fra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30342"/>
            <a:ext cx="9144000" cy="2387600"/>
          </a:xfrm>
        </p:spPr>
        <p:txBody>
          <a:bodyPr>
            <a:normAutofit/>
          </a:bodyPr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br>
              <a:rPr lang="it-IT" spc="600" dirty="0">
                <a:latin typeface="Walkway Black" charset="0"/>
                <a:ea typeface="Walkway Black" charset="0"/>
                <a:cs typeface="Walkway Black" charset="0"/>
              </a:rPr>
            </a:br>
            <a:br>
              <a:rPr lang="it-IT" sz="3100" spc="600" dirty="0">
                <a:latin typeface="Walkway Black" charset="0"/>
                <a:ea typeface="Walkway Black" charset="0"/>
                <a:cs typeface="Walkway Black" charset="0"/>
              </a:rPr>
            </a:br>
            <a:r>
              <a:rPr lang="it-IT" sz="3100" spc="600" dirty="0">
                <a:latin typeface="Walkway Black" charset="0"/>
                <a:ea typeface="Walkway Black" charset="0"/>
                <a:cs typeface="Walkway Black" charset="0"/>
              </a:rPr>
              <a:t>&amp; </a:t>
            </a:r>
            <a:r>
              <a:rPr lang="ro-RO" sz="3100" spc="600" dirty="0">
                <a:latin typeface="Walkway Black" charset="0"/>
                <a:ea typeface="Walkway Black" charset="0"/>
                <a:cs typeface="Walkway Black" charset="0"/>
              </a:rPr>
              <a:t>impactul social al organizației </a:t>
            </a:r>
            <a:br>
              <a:rPr lang="ro-RO" sz="3100" spc="600" dirty="0">
                <a:latin typeface="Walkway Black" charset="0"/>
                <a:ea typeface="Walkway Black" charset="0"/>
                <a:cs typeface="Walkway Black" charset="0"/>
              </a:rPr>
            </a:br>
            <a:r>
              <a:rPr lang="it-IT" sz="3100" spc="600" dirty="0">
                <a:latin typeface="Walkway Black" charset="0"/>
                <a:ea typeface="Walkway Black" charset="0"/>
                <a:cs typeface="Walkway Black" charset="0"/>
              </a:rPr>
              <a:t>E-Nable</a:t>
            </a:r>
            <a:r>
              <a:rPr lang="it-IT" sz="3100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182700"/>
            <a:ext cx="9144000" cy="1075099"/>
          </a:xfrm>
        </p:spPr>
        <p:txBody>
          <a:bodyPr/>
          <a:lstStyle/>
          <a:p>
            <a:r>
              <a:rPr lang="it-IT" dirty="0"/>
              <a:t>Katrin Kolmer-Kurtz, JKG Weil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Stadt</a:t>
            </a:r>
            <a:r>
              <a:rPr lang="it-IT" dirty="0"/>
              <a:t>, Germany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1204" y="656767"/>
            <a:ext cx="10515600" cy="1111460"/>
          </a:xfrm>
        </p:spPr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81204" y="2237149"/>
            <a:ext cx="10601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latin typeface="Raleway" panose="020B0503030101060003" pitchFamily="34" charset="0"/>
              </a:rPr>
              <a:t>Acum mergeți și tipăriți mâini</a:t>
            </a:r>
            <a:r>
              <a:rPr lang="de-DE" sz="2800" dirty="0">
                <a:latin typeface="Raleway" panose="020B0503030101060003" pitchFamily="34" charset="0"/>
              </a:rPr>
              <a:t>!</a:t>
            </a:r>
            <a:endParaRPr lang="de-DE" sz="2800" dirty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0" y="3167687"/>
            <a:ext cx="4191755" cy="235786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4" t="27523"/>
          <a:stretch/>
        </p:blipFill>
        <p:spPr>
          <a:xfrm>
            <a:off x="9060430" y="3706174"/>
            <a:ext cx="2671195" cy="1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35488"/>
            <a:ext cx="10515600" cy="1325563"/>
          </a:xfrm>
        </p:spPr>
        <p:txBody>
          <a:bodyPr/>
          <a:lstStyle/>
          <a:p>
            <a:pPr algn="ctr"/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3757"/>
          </a:xfrm>
        </p:spPr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5196" y="2483391"/>
            <a:ext cx="10601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Raleway" panose="020B0503030101060003" pitchFamily="34" charset="0"/>
              </a:rPr>
              <a:t>Scenariu de învățare</a:t>
            </a:r>
            <a:endParaRPr lang="de-DE" sz="2400" dirty="0">
              <a:latin typeface="Raleway" panose="020B0503030101060003" pitchFamily="34" charset="0"/>
            </a:endParaRPr>
          </a:p>
          <a:p>
            <a:endParaRPr lang="de-DE" sz="2400" dirty="0">
              <a:latin typeface="Raleway" panose="020B0503030101060003" pitchFamily="34" charset="0"/>
            </a:endParaRPr>
          </a:p>
          <a:p>
            <a:pPr algn="ctr"/>
            <a:r>
              <a:rPr lang="ro-RO" sz="2400" dirty="0">
                <a:latin typeface="Raleway" panose="020B0503030101060003" pitchFamily="34" charset="0"/>
              </a:rPr>
              <a:t>Pentru profesori și cursanți de limba engleză </a:t>
            </a:r>
            <a:r>
              <a:rPr lang="de-DE" sz="2400" dirty="0">
                <a:latin typeface="Raleway" panose="020B0503030101060003" pitchFamily="34" charset="0"/>
              </a:rPr>
              <a:t>(</a:t>
            </a:r>
            <a:r>
              <a:rPr lang="ro-RO" sz="2400" dirty="0">
                <a:latin typeface="Raleway" panose="020B0503030101060003" pitchFamily="34" charset="0"/>
              </a:rPr>
              <a:t>în anii 4-5 de studiu</a:t>
            </a:r>
            <a:r>
              <a:rPr lang="de-DE" sz="2400" dirty="0">
                <a:latin typeface="Raleway" panose="020B0503030101060003" pitchFamily="34" charset="0"/>
              </a:rPr>
              <a:t>) </a:t>
            </a:r>
            <a:r>
              <a:rPr lang="ro-RO" sz="2400" dirty="0">
                <a:latin typeface="Raleway" panose="020B0503030101060003" pitchFamily="34" charset="0"/>
              </a:rPr>
              <a:t>care doresc să afle despre organizația </a:t>
            </a:r>
            <a:r>
              <a:rPr lang="de-DE" sz="2400" dirty="0">
                <a:latin typeface="Raleway" panose="020B0503030101060003" pitchFamily="34" charset="0"/>
              </a:rPr>
              <a:t>e-Nable, </a:t>
            </a:r>
            <a:r>
              <a:rPr lang="ro-RO" sz="2400" dirty="0">
                <a:latin typeface="Raleway" panose="020B0503030101060003" pitchFamily="34" charset="0"/>
              </a:rPr>
              <a:t>să facă cunoscută activitatea e-</a:t>
            </a:r>
            <a:r>
              <a:rPr lang="ro-RO" sz="2400" dirty="0" err="1">
                <a:latin typeface="Raleway" panose="020B0503030101060003" pitchFamily="34" charset="0"/>
              </a:rPr>
              <a:t>Nable</a:t>
            </a:r>
            <a:r>
              <a:rPr lang="ro-RO" sz="2400" dirty="0">
                <a:latin typeface="Raleway" panose="020B0503030101060003" pitchFamily="34" charset="0"/>
              </a:rPr>
              <a:t> și altor persoane și care doresc să devină </a:t>
            </a:r>
            <a:r>
              <a:rPr lang="ro-RO" sz="2400" dirty="0" err="1">
                <a:latin typeface="Raleway" panose="020B0503030101060003" pitchFamily="34" charset="0"/>
              </a:rPr>
              <a:t>maker</a:t>
            </a:r>
            <a:r>
              <a:rPr lang="ro-RO" sz="2400" dirty="0">
                <a:latin typeface="Raleway" panose="020B0503030101060003" pitchFamily="34" charset="0"/>
              </a:rPr>
              <a:t>-i ajutând la tipărirea de mâini 3D pentru copii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13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2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latin typeface="Raleway" charset="0"/>
                <a:ea typeface="Raleway" charset="0"/>
                <a:cs typeface="Raleway" charset="0"/>
              </a:rPr>
              <a:t>I) </a:t>
            </a:r>
            <a:r>
              <a:rPr lang="ro-RO" sz="1800" b="1" dirty="0">
                <a:latin typeface="Raleway" charset="0"/>
                <a:ea typeface="Raleway" charset="0"/>
                <a:cs typeface="Raleway" charset="0"/>
              </a:rPr>
              <a:t>Introducere</a:t>
            </a:r>
            <a:endParaRPr lang="it-IT" sz="1800" b="1" dirty="0">
              <a:latin typeface="Raleway" charset="0"/>
              <a:ea typeface="Raleway" charset="0"/>
              <a:cs typeface="Raleway" charset="0"/>
            </a:endParaRPr>
          </a:p>
          <a:p>
            <a:endParaRPr lang="it-IT" sz="1800" dirty="0">
              <a:latin typeface="Raleway" charset="0"/>
              <a:ea typeface="Raleway" charset="0"/>
              <a:cs typeface="Raleway" charset="0"/>
            </a:endParaRPr>
          </a:p>
          <a:p>
            <a:r>
              <a:rPr lang="ro-RO" sz="1800" dirty="0">
                <a:latin typeface="Raleway" charset="0"/>
                <a:ea typeface="Raleway" charset="0"/>
                <a:cs typeface="Raleway" charset="0"/>
              </a:rPr>
              <a:t>Priviți </a:t>
            </a:r>
            <a:r>
              <a:rPr lang="it-IT" sz="1800" dirty="0">
                <a:latin typeface="Raleway" charset="0"/>
                <a:ea typeface="Raleway" charset="0"/>
                <a:cs typeface="Raleway" charset="0"/>
              </a:rPr>
              <a:t>logo</a:t>
            </a:r>
            <a:r>
              <a:rPr lang="ro-RO" sz="1800" dirty="0">
                <a:latin typeface="Raleway" charset="0"/>
                <a:ea typeface="Raleway" charset="0"/>
                <a:cs typeface="Raleway" charset="0"/>
              </a:rPr>
              <a:t>-</a:t>
            </a:r>
            <a:r>
              <a:rPr lang="ro-RO" sz="1800" dirty="0" err="1">
                <a:latin typeface="Raleway" charset="0"/>
                <a:ea typeface="Raleway" charset="0"/>
                <a:cs typeface="Raleway" charset="0"/>
              </a:rPr>
              <a:t>ul</a:t>
            </a:r>
            <a:r>
              <a:rPr lang="ro-RO" sz="1800" dirty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800" dirty="0">
                <a:latin typeface="Raleway" charset="0"/>
                <a:ea typeface="Raleway" charset="0"/>
                <a:cs typeface="Raleway" charset="0"/>
              </a:rPr>
              <a:t>e-Nable.</a:t>
            </a:r>
          </a:p>
          <a:p>
            <a:r>
              <a:rPr lang="ro-RO" sz="1800" dirty="0">
                <a:latin typeface="Raleway" charset="0"/>
                <a:ea typeface="Raleway" charset="0"/>
                <a:cs typeface="Raleway" charset="0"/>
              </a:rPr>
              <a:t>Spuneți ce vedeți și explicați ce reprezintă</a:t>
            </a:r>
            <a:endParaRPr lang="it-IT" sz="1800" dirty="0">
              <a:latin typeface="Raleway" charset="0"/>
              <a:ea typeface="Raleway" charset="0"/>
              <a:cs typeface="Raleway" charset="0"/>
            </a:endParaRPr>
          </a:p>
          <a:p>
            <a:r>
              <a:rPr lang="ro-RO" sz="1800" dirty="0">
                <a:latin typeface="Raleway" charset="0"/>
                <a:ea typeface="Raleway" charset="0"/>
                <a:cs typeface="Raleway" charset="0"/>
              </a:rPr>
              <a:t>Ce vrea să însemne inima</a:t>
            </a:r>
            <a:r>
              <a:rPr lang="it-IT" sz="1800" dirty="0">
                <a:latin typeface="Raleway" charset="0"/>
                <a:ea typeface="Raleway" charset="0"/>
                <a:cs typeface="Raleway" charset="0"/>
              </a:rPr>
              <a:t>?</a:t>
            </a:r>
          </a:p>
          <a:p>
            <a:r>
              <a:rPr lang="ro-RO" sz="1800" dirty="0">
                <a:latin typeface="Raleway" charset="0"/>
                <a:ea typeface="Raleway" charset="0"/>
                <a:cs typeface="Raleway" charset="0"/>
              </a:rPr>
              <a:t>Ce credeți că este </a:t>
            </a:r>
            <a:r>
              <a:rPr lang="it-IT" sz="1800" dirty="0">
                <a:latin typeface="Raleway" charset="0"/>
                <a:ea typeface="Raleway" charset="0"/>
                <a:cs typeface="Raleway" charset="0"/>
              </a:rPr>
              <a:t>«e-Nable»?</a:t>
            </a:r>
          </a:p>
          <a:p>
            <a:pPr marL="0" indent="0">
              <a:buNone/>
            </a:pPr>
            <a:endParaRPr lang="it-IT" sz="1800" dirty="0">
              <a:latin typeface="Raleway" charset="0"/>
              <a:ea typeface="Raleway" charset="0"/>
              <a:cs typeface="Raleway" charset="0"/>
            </a:endParaRPr>
          </a:p>
          <a:p>
            <a:endParaRPr lang="it-IT" sz="1800" dirty="0"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it-IT" sz="1800" dirty="0"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it-IT" sz="1400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2" name="Bild 2" descr="Bildergebnis für enabling the fu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90" y="1825625"/>
            <a:ext cx="2964180" cy="2964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8200" y="1813397"/>
            <a:ext cx="9623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Raleway" panose="020B0503030101060003" pitchFamily="34" charset="0"/>
              </a:rPr>
              <a:t>II) </a:t>
            </a:r>
            <a:r>
              <a:rPr lang="ro-RO" b="1" dirty="0">
                <a:latin typeface="Raleway" panose="020B0503030101060003" pitchFamily="34" charset="0"/>
              </a:rPr>
              <a:t>idei pentru activitatea de cercetare</a:t>
            </a:r>
            <a:endParaRPr lang="de-DE" b="1" dirty="0">
              <a:latin typeface="Raleway" panose="020B0503030101060003" pitchFamily="34" charset="0"/>
            </a:endParaRPr>
          </a:p>
          <a:p>
            <a:endParaRPr lang="de-DE" dirty="0"/>
          </a:p>
          <a:p>
            <a:r>
              <a:rPr lang="ro-RO" dirty="0">
                <a:latin typeface="Raleway" charset="0"/>
                <a:ea typeface="Raleway" charset="0"/>
                <a:cs typeface="Raleway" charset="0"/>
              </a:rPr>
              <a:t>Accesați adresa</a:t>
            </a:r>
            <a:r>
              <a:rPr lang="it-IT" dirty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dirty="0">
                <a:latin typeface="Raleway" charset="0"/>
                <a:ea typeface="Raleway" charset="0"/>
                <a:cs typeface="Raleway" charset="0"/>
                <a:hlinkClick r:id="rId4"/>
              </a:rPr>
              <a:t>http://enablingthefuture.org/ 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și găsiți răspunsul de următoarele întrebări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pPr lvl="1"/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pPr lvl="1"/>
            <a:r>
              <a:rPr lang="ro-RO" dirty="0">
                <a:latin typeface="Raleway" charset="0"/>
                <a:ea typeface="Raleway" charset="0"/>
                <a:cs typeface="Raleway" charset="0"/>
              </a:rPr>
              <a:t>Cine sunt oamenii din </a:t>
            </a:r>
            <a:r>
              <a:rPr lang="it-IT" dirty="0">
                <a:latin typeface="Raleway" charset="0"/>
                <a:ea typeface="Raleway" charset="0"/>
                <a:cs typeface="Raleway" charset="0"/>
              </a:rPr>
              <a:t>e-Nable?</a:t>
            </a:r>
          </a:p>
          <a:p>
            <a:pPr lvl="1"/>
            <a:r>
              <a:rPr lang="ro-RO" dirty="0">
                <a:latin typeface="Raleway" charset="0"/>
                <a:ea typeface="Raleway" charset="0"/>
                <a:cs typeface="Raleway" charset="0"/>
              </a:rPr>
              <a:t>Cu ce se ocupă aceștia</a:t>
            </a:r>
            <a:r>
              <a:rPr lang="it-IT" dirty="0">
                <a:latin typeface="Raleway" charset="0"/>
                <a:ea typeface="Raleway" charset="0"/>
                <a:cs typeface="Raleway" charset="0"/>
              </a:rPr>
              <a:t>?</a:t>
            </a:r>
          </a:p>
          <a:p>
            <a:pPr lvl="1"/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charset="0"/>
                <a:ea typeface="Raleway" charset="0"/>
                <a:cs typeface="Raleway" charset="0"/>
              </a:rPr>
              <a:t>Împărțiți-vă în grupuri și documentați-vă cu privire la diferite persoane din </a:t>
            </a:r>
            <a:r>
              <a:rPr lang="it-IT" dirty="0">
                <a:latin typeface="Raleway" charset="0"/>
                <a:ea typeface="Raleway" charset="0"/>
                <a:cs typeface="Raleway" charset="0"/>
              </a:rPr>
              <a:t>e-Nable (USA). 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Prezentați apoi rezultatele în fața clasei. </a:t>
            </a:r>
            <a:br>
              <a:rPr lang="it-IT" dirty="0">
                <a:latin typeface="Raleway" charset="0"/>
                <a:ea typeface="Raleway" charset="0"/>
                <a:cs typeface="Raleway" charset="0"/>
              </a:rPr>
            </a:br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charset="0"/>
                <a:ea typeface="Raleway" charset="0"/>
                <a:cs typeface="Raleway" charset="0"/>
              </a:rPr>
              <a:t>Citiți poveștile despre copii și mâinile lor</a:t>
            </a:r>
            <a:r>
              <a:rPr lang="it-IT" dirty="0">
                <a:latin typeface="Raleway" charset="0"/>
                <a:ea typeface="Raleway" charset="0"/>
                <a:cs typeface="Raleway" charset="0"/>
              </a:rPr>
              <a:t>. </a:t>
            </a:r>
            <a:r>
              <a:rPr lang="ro-RO" dirty="0">
                <a:latin typeface="Raleway" charset="0"/>
                <a:ea typeface="Raleway" charset="0"/>
                <a:cs typeface="Raleway" charset="0"/>
              </a:rPr>
              <a:t>Alegeți o poveste interesantă și prezentați-o în fața clasei.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838199" y="1825625"/>
            <a:ext cx="10252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4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61459" y="1503793"/>
            <a:ext cx="96703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Raleway" panose="020B0503030101060003" pitchFamily="34" charset="0"/>
              </a:rPr>
              <a:t>III – </a:t>
            </a:r>
            <a:r>
              <a:rPr lang="ro-RO" b="1" dirty="0">
                <a:latin typeface="Raleway" panose="020B0503030101060003" pitchFamily="34" charset="0"/>
              </a:rPr>
              <a:t>Idei pentru sarcinile privind înțelegerea lecturii</a:t>
            </a:r>
            <a:endParaRPr lang="de-DE" b="1" dirty="0">
              <a:latin typeface="Raleway" panose="020B0503030101060003" pitchFamily="34" charset="0"/>
              <a:ea typeface="Raleway" charset="0"/>
              <a:cs typeface="Raleway" charset="0"/>
            </a:endParaRPr>
          </a:p>
          <a:p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Citiți următorul text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: 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  <a:hlinkClick r:id="rId4" action="ppaction://hlinkfile"/>
              </a:rPr>
              <a:t>US foundation helps French boy get ‚superhero‘ hand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 (RO. Fundație din SUA ajută un copil francez să primească o mână de </a:t>
            </a:r>
            <a:r>
              <a:rPr lang="ro-RO" dirty="0" err="1">
                <a:latin typeface="Raleway" panose="020B0503030101060003" pitchFamily="34" charset="0"/>
                <a:ea typeface="Raleway" charset="0"/>
                <a:cs typeface="Raleway" charset="0"/>
              </a:rPr>
              <a:t>supererou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)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.</a:t>
            </a:r>
          </a:p>
          <a:p>
            <a:b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</a:b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Apoi răspundeți la următoarele întrebări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Cine este 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Maxence?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De ce e el diferit de ceilalți copii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De ce este specială mâna sa 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e-Nable?</a:t>
            </a:r>
          </a:p>
          <a:p>
            <a:pPr marL="342900" indent="-342900">
              <a:buAutoNum type="arabicParenR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Ce poate face 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Maxence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cu noua sa mână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Cine e 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Thierry Oquidam?</a:t>
            </a:r>
          </a:p>
          <a:p>
            <a:pPr marL="342900" indent="-342900">
              <a:buAutoNum type="arabicParenR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Câți copii se nasc anual fără mâini?</a:t>
            </a:r>
            <a:endParaRPr lang="de-DE" dirty="0">
              <a:latin typeface="Raleway" panose="020B0503030101060003" pitchFamily="34" charset="0"/>
              <a:ea typeface="Raleway" charset="0"/>
              <a:cs typeface="Raleway" charset="0"/>
            </a:endParaRPr>
          </a:p>
          <a:p>
            <a:pPr marL="342900" indent="-342900">
              <a:buAutoNum type="arabicParenR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Documentați-vă și aflați cât de departe a ajuns organizația 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e-Nable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din Franța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.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Acest text 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(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  <a:hlinkClick r:id="rId5" action="ppaction://hlinkfile"/>
              </a:rPr>
              <a:t>e-Nable France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)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vă va ajuta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.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Veți fi surprinși</a:t>
            </a:r>
            <a:r>
              <a:rPr lang="de-DE" dirty="0">
                <a:latin typeface="Raleway" panose="020B0503030101060003" pitchFamily="34" charset="0"/>
                <a:ea typeface="Raleway" charset="0"/>
                <a:cs typeface="Raleway" charset="0"/>
              </a:rPr>
              <a:t>!!!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Prezentați rezultatele în fața clasei. 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838199" y="1825625"/>
            <a:ext cx="10252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026" name="Picture 2" descr="https://e-nable.fr/wp-content/uploads/2015/12/e-nable-france-268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9" y="4284980"/>
            <a:ext cx="1038130" cy="11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5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31683" y="1825625"/>
            <a:ext cx="9623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Raleway" panose="020B0503030101060003" pitchFamily="34" charset="0"/>
              </a:rPr>
              <a:t>IV) </a:t>
            </a:r>
            <a:r>
              <a:rPr lang="ro-RO" b="1" dirty="0">
                <a:latin typeface="Raleway" panose="020B0503030101060003" pitchFamily="34" charset="0"/>
              </a:rPr>
              <a:t>Idei pentru sarcinile de înțelegere audio-vizuală</a:t>
            </a:r>
            <a:endParaRPr lang="de-DE" b="1" dirty="0">
              <a:latin typeface="Raleway" panose="020B0503030101060003" pitchFamily="34" charset="0"/>
            </a:endParaRPr>
          </a:p>
          <a:p>
            <a:endParaRPr lang="de-DE" b="1" dirty="0">
              <a:latin typeface="Raleway" panose="020B0503030101060003" pitchFamily="34" charset="0"/>
            </a:endParaRPr>
          </a:p>
          <a:p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Video 1: Jon Schull –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Povestea 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e-Nable.</a:t>
            </a:r>
          </a:p>
          <a:p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E-Nable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are o poveste fascinantă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.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Vizionați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  <a:hlinkClick r:id="rId4"/>
              </a:rPr>
              <a:t>filmul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și spuneți colegilor cum a apărut 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e-Nable.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Luați notițe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.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Profesorul vă va ajuta cu vocabularul dificil. </a:t>
            </a:r>
            <a:endParaRPr lang="it-IT" dirty="0">
              <a:latin typeface="Raleway" panose="020B0503030101060003" pitchFamily="34" charset="0"/>
              <a:ea typeface="Raleway" charset="0"/>
              <a:cs typeface="Raleway" charset="0"/>
            </a:endParaRPr>
          </a:p>
          <a:p>
            <a:endParaRPr lang="it-IT" dirty="0">
              <a:latin typeface="Raleway" panose="020B0503030101060003" pitchFamily="34" charset="0"/>
              <a:ea typeface="Raleway" charset="0"/>
              <a:cs typeface="Raleway" charset="0"/>
            </a:endParaRPr>
          </a:p>
          <a:p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Video 2: Thierry Oquidam (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din proiectul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 Erasmus+– We are the makers!)</a:t>
            </a:r>
          </a:p>
          <a:p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Vizionați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  <a:hlinkClick r:id="rId5"/>
              </a:rPr>
              <a:t>filmul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  <a:hlinkClick r:id="rId5"/>
              </a:rPr>
              <a:t>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realizat în cadrul proiectului și răspundeți la următoarele întrebări:</a:t>
            </a:r>
            <a:endParaRPr lang="it-IT" dirty="0">
              <a:latin typeface="Raleway" panose="020B0503030101060003" pitchFamily="34" charset="0"/>
              <a:ea typeface="Raleway" charset="0"/>
              <a:cs typeface="Raleway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Ce supune 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THIERRY OQUIDAM,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fondatorul 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e-Nable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Franța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,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despre misiunea 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e-Nable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Franța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Ce ai aflat despre impactul social al organizației 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e-Nable </a:t>
            </a:r>
            <a:r>
              <a:rPr lang="ro-RO" dirty="0">
                <a:latin typeface="Raleway" panose="020B0503030101060003" pitchFamily="34" charset="0"/>
                <a:ea typeface="Raleway" charset="0"/>
                <a:cs typeface="Raleway" charset="0"/>
              </a:rPr>
              <a:t>Franța</a:t>
            </a:r>
            <a:r>
              <a:rPr lang="it-IT" dirty="0">
                <a:latin typeface="Raleway" panose="020B0503030101060003" pitchFamily="34" charset="0"/>
                <a:ea typeface="Raleway" charset="0"/>
                <a:cs typeface="Raleway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838199" y="1825625"/>
            <a:ext cx="10252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5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50614" y="1690688"/>
            <a:ext cx="10601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Raleway" panose="020B0503030101060003" pitchFamily="34" charset="0"/>
              </a:rPr>
              <a:t>V – </a:t>
            </a:r>
            <a:r>
              <a:rPr lang="ro-RO" b="1" dirty="0">
                <a:latin typeface="Raleway" panose="020B0503030101060003" pitchFamily="34" charset="0"/>
              </a:rPr>
              <a:t>Idei pentru sarcinile de vorbire creativă</a:t>
            </a:r>
            <a:endParaRPr lang="de-DE" b="1" dirty="0">
              <a:latin typeface="Raleway" panose="020B0503030101060003" pitchFamily="34" charset="0"/>
            </a:endParaRPr>
          </a:p>
          <a:p>
            <a:endParaRPr lang="de-DE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Pregătiți un interviu despre </a:t>
            </a:r>
            <a:r>
              <a:rPr lang="de-DE" dirty="0">
                <a:latin typeface="Raleway" panose="020B0503030101060003" pitchFamily="34" charset="0"/>
              </a:rPr>
              <a:t>E-Nable </a:t>
            </a:r>
            <a:r>
              <a:rPr lang="ro-RO" dirty="0">
                <a:latin typeface="Raleway" panose="020B0503030101060003" pitchFamily="34" charset="0"/>
              </a:rPr>
              <a:t>pentru postul de radio al școlii</a:t>
            </a:r>
            <a:r>
              <a:rPr lang="de-DE" dirty="0">
                <a:latin typeface="Raleway" panose="020B0503030101060003" pitchFamily="34" charset="0"/>
              </a:rPr>
              <a:t>.</a:t>
            </a:r>
            <a:br>
              <a:rPr lang="de-DE" dirty="0">
                <a:latin typeface="Raleway" panose="020B0503030101060003" pitchFamily="34" charset="0"/>
              </a:rPr>
            </a:br>
            <a:endParaRPr lang="de-DE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Imaginați-vă că organizați un birou de informații pentru zilele porților deschise ale școlii/primăriei. Scrieți dialoguri imaginare cu profesorii, copii, părinții și vizitatorii. Prezentați-le clasei.</a:t>
            </a:r>
            <a:br>
              <a:rPr lang="de-DE" dirty="0">
                <a:latin typeface="Raleway" panose="020B0503030101060003" pitchFamily="34" charset="0"/>
              </a:rPr>
            </a:br>
            <a:endParaRPr lang="de-DE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Raleway" panose="020B0503030101060003" pitchFamily="34" charset="0"/>
              </a:rPr>
              <a:t>„</a:t>
            </a:r>
            <a:r>
              <a:rPr lang="ro-RO" dirty="0">
                <a:latin typeface="Raleway" panose="020B0503030101060003" pitchFamily="34" charset="0"/>
              </a:rPr>
              <a:t>Scaunul fierbinte</a:t>
            </a:r>
            <a:r>
              <a:rPr lang="de-DE" dirty="0">
                <a:latin typeface="Raleway" panose="020B0503030101060003" pitchFamily="34" charset="0"/>
              </a:rPr>
              <a:t>“ – </a:t>
            </a:r>
            <a:r>
              <a:rPr lang="ro-RO" dirty="0">
                <a:latin typeface="Raleway" panose="020B0503030101060003" pitchFamily="34" charset="0"/>
              </a:rPr>
              <a:t>un elev va sta în fața sau centrul clasei și va pretinde că e un copil care tocmai a primit o mână e-</a:t>
            </a:r>
            <a:r>
              <a:rPr lang="ro-RO" dirty="0" err="1">
                <a:latin typeface="Raleway" panose="020B0503030101060003" pitchFamily="34" charset="0"/>
              </a:rPr>
              <a:t>Nable</a:t>
            </a:r>
            <a:r>
              <a:rPr lang="ro-RO" dirty="0">
                <a:latin typeface="Raleway" panose="020B0503030101060003" pitchFamily="34" charset="0"/>
              </a:rPr>
              <a:t>. Alți copii vor pune multe întrebări despre noua mână (ex. Cine ți-a făcut-o? Ce poți face cu ea? Cum te simți? Ce spun prietenii tăi despre noua mână? Ce s-a schimbat în viața ta? etc.). Copilul din fața clasei va răspunde la întrebări</a:t>
            </a:r>
            <a:r>
              <a:rPr lang="de-DE" dirty="0">
                <a:latin typeface="Raleway" panose="020B0503030101060003" pitchFamily="34" charset="0"/>
              </a:rPr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57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50614" y="1011691"/>
            <a:ext cx="106016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i="1" dirty="0">
              <a:latin typeface="Raleway" panose="020B0503030101060003" pitchFamily="34" charset="0"/>
            </a:endParaRPr>
          </a:p>
          <a:p>
            <a:r>
              <a:rPr lang="de-DE" b="1" dirty="0">
                <a:latin typeface="Raleway" panose="020B0503030101060003" pitchFamily="34" charset="0"/>
              </a:rPr>
              <a:t>VI) </a:t>
            </a:r>
            <a:r>
              <a:rPr lang="ro-RO" b="1" dirty="0">
                <a:latin typeface="Raleway" panose="020B0503030101060003" pitchFamily="34" charset="0"/>
              </a:rPr>
              <a:t>Idei pentru sarcinile de scriere creativă</a:t>
            </a:r>
            <a:endParaRPr lang="de-DE" b="1" dirty="0">
              <a:latin typeface="Raleway" panose="020B0503030101060003" pitchFamily="34" charset="0"/>
            </a:endParaRPr>
          </a:p>
          <a:p>
            <a:endParaRPr lang="de-DE" b="1" dirty="0">
              <a:latin typeface="Raleway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Imaginați-vă că sunteți cei mai buni prieteni ai unui copil care tocmai a primit o mână </a:t>
            </a:r>
            <a:r>
              <a:rPr lang="de-DE" dirty="0">
                <a:latin typeface="Raleway" panose="020B0503030101060003" pitchFamily="34" charset="0"/>
              </a:rPr>
              <a:t>E-Nable. </a:t>
            </a:r>
            <a:r>
              <a:rPr lang="ro-RO" dirty="0">
                <a:latin typeface="Raleway" panose="020B0503030101060003" pitchFamily="34" charset="0"/>
              </a:rPr>
              <a:t>Spuneți-le prietenilor voștri vorbitori de limba engleză despre acest lucru. Spuneți-le despre </a:t>
            </a:r>
            <a:r>
              <a:rPr lang="de-DE" dirty="0">
                <a:latin typeface="Raleway" panose="020B0503030101060003" pitchFamily="34" charset="0"/>
              </a:rPr>
              <a:t>E-Nable </a:t>
            </a:r>
            <a:r>
              <a:rPr lang="ro-RO" dirty="0">
                <a:latin typeface="Raleway" panose="020B0503030101060003" pitchFamily="34" charset="0"/>
              </a:rPr>
              <a:t>și despre modul în care viața prietenului vostru s-a schimbat. </a:t>
            </a:r>
            <a:br>
              <a:rPr lang="de-DE" dirty="0">
                <a:latin typeface="Raleway" panose="020B0503030101060003" pitchFamily="34" charset="0"/>
              </a:rPr>
            </a:br>
            <a:endParaRPr lang="de-DE" dirty="0">
              <a:latin typeface="Raleway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Scrieți un articol pentru ziarul școlii despre </a:t>
            </a:r>
            <a:r>
              <a:rPr lang="de-DE" dirty="0">
                <a:latin typeface="Raleway" panose="020B0503030101060003" pitchFamily="34" charset="0"/>
              </a:rPr>
              <a:t>E-Nable </a:t>
            </a:r>
            <a:r>
              <a:rPr lang="ro-RO" dirty="0">
                <a:latin typeface="Raleway" panose="020B0503030101060003" pitchFamily="34" charset="0"/>
              </a:rPr>
              <a:t>și munca lor. Spuneți-vă părerile. </a:t>
            </a:r>
            <a:br>
              <a:rPr lang="de-DE" dirty="0">
                <a:latin typeface="Raleway" panose="020B0503030101060003" pitchFamily="34" charset="0"/>
              </a:rPr>
            </a:br>
            <a:endParaRPr lang="de-DE" dirty="0">
              <a:latin typeface="Raleway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Imaginați-vă că sunteți un copil care tocmai a primit o nouă mână </a:t>
            </a:r>
            <a:r>
              <a:rPr lang="de-DE" dirty="0">
                <a:latin typeface="Raleway" panose="020B0503030101060003" pitchFamily="34" charset="0"/>
              </a:rPr>
              <a:t>E-Nable. </a:t>
            </a:r>
            <a:r>
              <a:rPr lang="ro-RO" dirty="0">
                <a:latin typeface="Raleway" panose="020B0503030101060003" pitchFamily="34" charset="0"/>
              </a:rPr>
              <a:t>Scrieți o pagină în jurnalul vostru despre ce înseamnă această mână pentru voi și cum s-a schimbat viața voastră. </a:t>
            </a:r>
            <a:br>
              <a:rPr lang="de-DE" dirty="0">
                <a:latin typeface="Raleway" panose="020B0503030101060003" pitchFamily="34" charset="0"/>
              </a:rPr>
            </a:br>
            <a:endParaRPr lang="de-DE" dirty="0">
              <a:latin typeface="Raleway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Imaginați-vă că sunteți mama sau tatăl unui copil care tocmai a primit o mână </a:t>
            </a:r>
            <a:r>
              <a:rPr lang="de-DE" dirty="0">
                <a:latin typeface="Raleway" panose="020B0503030101060003" pitchFamily="34" charset="0"/>
              </a:rPr>
              <a:t>E-Nable. </a:t>
            </a:r>
            <a:r>
              <a:rPr lang="ro-RO" dirty="0">
                <a:latin typeface="Raleway" panose="020B0503030101060003" pitchFamily="34" charset="0"/>
              </a:rPr>
              <a:t>Scrieți o scrisoare către oamenilor de la </a:t>
            </a:r>
            <a:r>
              <a:rPr lang="de-DE" dirty="0">
                <a:latin typeface="Raleway" panose="020B0503030101060003" pitchFamily="34" charset="0"/>
              </a:rPr>
              <a:t>E-Nable </a:t>
            </a:r>
            <a:r>
              <a:rPr lang="ro-RO" dirty="0">
                <a:latin typeface="Raleway" panose="020B0503030101060003" pitchFamily="34" charset="0"/>
              </a:rPr>
              <a:t>și spuneți-le ce înseamnă noua mână pentru copil și pentru întreaga familie.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23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O mână de ajutor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5183"/>
          </a:xfrm>
        </p:spPr>
        <p:txBody>
          <a:bodyPr/>
          <a:lstStyle/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  <a:p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50614" y="1690688"/>
            <a:ext cx="10601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Raleway" panose="020B0503030101060003" pitchFamily="34" charset="0"/>
              </a:rPr>
              <a:t>VII) </a:t>
            </a:r>
            <a:r>
              <a:rPr lang="ro-RO" b="1" dirty="0">
                <a:latin typeface="Raleway" panose="020B0503030101060003" pitchFamily="34" charset="0"/>
              </a:rPr>
              <a:t>Idei pentru sarcinile de meditație</a:t>
            </a:r>
            <a:endParaRPr lang="de-DE" b="1" dirty="0">
              <a:latin typeface="Raleway" panose="020B0503030101060003" pitchFamily="34" charset="0"/>
            </a:endParaRP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Citiți articolul </a:t>
            </a:r>
            <a:r>
              <a:rPr lang="de-DE" dirty="0">
                <a:latin typeface="Raleway" panose="020B0503030101060003" pitchFamily="34" charset="0"/>
                <a:hlinkClick r:id="rId4"/>
              </a:rPr>
              <a:t>A Hand for Mitsuko</a:t>
            </a:r>
            <a:r>
              <a:rPr lang="ro-RO" dirty="0">
                <a:latin typeface="Raleway" panose="020B0503030101060003" pitchFamily="34" charset="0"/>
              </a:rPr>
              <a:t> (RO. O mână pentru </a:t>
            </a:r>
            <a:r>
              <a:rPr lang="ro-RO" dirty="0" err="1">
                <a:latin typeface="Raleway" panose="020B0503030101060003" pitchFamily="34" charset="0"/>
              </a:rPr>
              <a:t>Mitsuko</a:t>
            </a:r>
            <a:r>
              <a:rPr lang="ro-RO" dirty="0">
                <a:latin typeface="Raleway" panose="020B0503030101060003" pitchFamily="34" charset="0"/>
              </a:rPr>
              <a:t>)</a:t>
            </a:r>
            <a:r>
              <a:rPr lang="de-DE" dirty="0">
                <a:latin typeface="Raleway" panose="020B0503030101060003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de-DE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Imaginați-vă că prietenul vostru, care nu vorbește limba engleză, vă întreabă despre e-</a:t>
            </a:r>
            <a:r>
              <a:rPr lang="ro-RO" dirty="0" err="1">
                <a:latin typeface="Raleway" panose="020B0503030101060003" pitchFamily="34" charset="0"/>
              </a:rPr>
              <a:t>Nable</a:t>
            </a:r>
            <a:r>
              <a:rPr lang="ro-RO" dirty="0">
                <a:latin typeface="Raleway" panose="020B0503030101060003" pitchFamily="34" charset="0"/>
              </a:rPr>
              <a:t> Franța. Răspundeți-i în limba maternă. Întrebați-l ce crede despre ei. </a:t>
            </a:r>
          </a:p>
          <a:p>
            <a:endParaRPr lang="de-DE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Raleway" panose="020B0503030101060003" pitchFamily="34" charset="0"/>
              </a:rPr>
              <a:t>Traduceți răspunsul în EN și notați-l.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551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1" id="{BC2E50F2-C952-304F-81A0-22F5A353AFDB}" vid="{FFF54A2B-405F-BA4A-B669-4601D244C4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presentation_layout</Template>
  <TotalTime>10085</TotalTime>
  <Words>459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Times New Roman</vt:lpstr>
      <vt:lpstr>Walkway Black</vt:lpstr>
      <vt:lpstr>Tema di Office</vt:lpstr>
      <vt:lpstr>O mână de ajutor  &amp; impactul social al organizației  E-Nable </vt:lpstr>
      <vt:lpstr>O mână de ajutor </vt:lpstr>
      <vt:lpstr>O mână de ajutor </vt:lpstr>
      <vt:lpstr>O mână de ajutor </vt:lpstr>
      <vt:lpstr>O mână de ajutor </vt:lpstr>
      <vt:lpstr>O mână de ajutor </vt:lpstr>
      <vt:lpstr>O mână de ajutor </vt:lpstr>
      <vt:lpstr>O mână de ajutor </vt:lpstr>
      <vt:lpstr>O mână de ajutor </vt:lpstr>
      <vt:lpstr>O mână de ajutor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Katrin</dc:creator>
  <cp:lastModifiedBy>Ana Suduc</cp:lastModifiedBy>
  <cp:revision>66</cp:revision>
  <dcterms:created xsi:type="dcterms:W3CDTF">2018-06-04T08:55:05Z</dcterms:created>
  <dcterms:modified xsi:type="dcterms:W3CDTF">2019-10-28T06:45:05Z</dcterms:modified>
</cp:coreProperties>
</file>