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70" r:id="rId3"/>
    <p:sldId id="268" r:id="rId4"/>
    <p:sldId id="257" r:id="rId5"/>
    <p:sldId id="263" r:id="rId6"/>
    <p:sldId id="264" r:id="rId7"/>
    <p:sldId id="265" r:id="rId8"/>
    <p:sldId id="266" r:id="rId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4163"/>
    <a:srgbClr val="D23D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98"/>
    <p:restoredTop sz="94651"/>
  </p:normalViewPr>
  <p:slideViewPr>
    <p:cSldViewPr snapToGrid="0" snapToObjects="1">
      <p:cViewPr varScale="1">
        <p:scale>
          <a:sx n="59" d="100"/>
          <a:sy n="59" d="100"/>
        </p:scale>
        <p:origin x="110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F1F0E2-3D9F-2946-B624-776A89EC75DC}" type="datetimeFigureOut">
              <a:rPr lang="it-IT" smtClean="0"/>
              <a:t>28/10/2019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49FCC3-DBCD-8F4E-8515-3121F58473B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588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B974-D739-0546-B632-A0B940458FB5}" type="datetimeFigureOut">
              <a:rPr lang="it-IT" smtClean="0"/>
              <a:t>28/10/2019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3E4F-FC29-B54C-AE8B-C5EE065341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B974-D739-0546-B632-A0B940458FB5}" type="datetimeFigureOut">
              <a:rPr lang="it-IT" smtClean="0"/>
              <a:t>28/10/2019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3E4F-FC29-B54C-AE8B-C5EE065341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9344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B974-D739-0546-B632-A0B940458FB5}" type="datetimeFigureOut">
              <a:rPr lang="it-IT" smtClean="0"/>
              <a:t>28/10/2019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3E4F-FC29-B54C-AE8B-C5EE065341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332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B974-D739-0546-B632-A0B940458FB5}" type="datetimeFigureOut">
              <a:rPr lang="it-IT" smtClean="0"/>
              <a:t>28/10/2019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3E4F-FC29-B54C-AE8B-C5EE065341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951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B974-D739-0546-B632-A0B940458FB5}" type="datetimeFigureOut">
              <a:rPr lang="it-IT" smtClean="0"/>
              <a:t>28/10/2019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3E4F-FC29-B54C-AE8B-C5EE065341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9890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B974-D739-0546-B632-A0B940458FB5}" type="datetimeFigureOut">
              <a:rPr lang="it-IT" smtClean="0"/>
              <a:t>28/10/2019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3E4F-FC29-B54C-AE8B-C5EE065341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7843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B974-D739-0546-B632-A0B940458FB5}" type="datetimeFigureOut">
              <a:rPr lang="it-IT" smtClean="0"/>
              <a:t>28/10/2019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3E4F-FC29-B54C-AE8B-C5EE065341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6720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B974-D739-0546-B632-A0B940458FB5}" type="datetimeFigureOut">
              <a:rPr lang="it-IT" smtClean="0"/>
              <a:t>28/10/2019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3E4F-FC29-B54C-AE8B-C5EE065341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2680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B974-D739-0546-B632-A0B940458FB5}" type="datetimeFigureOut">
              <a:rPr lang="it-IT" smtClean="0"/>
              <a:t>28/10/2019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3E4F-FC29-B54C-AE8B-C5EE065341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754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B974-D739-0546-B632-A0B940458FB5}" type="datetimeFigureOut">
              <a:rPr lang="it-IT" smtClean="0"/>
              <a:t>28/10/2019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3E4F-FC29-B54C-AE8B-C5EE065341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9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FB974-D739-0546-B632-A0B940458FB5}" type="datetimeFigureOut">
              <a:rPr lang="it-IT" smtClean="0"/>
              <a:t>28/10/2019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3E4F-FC29-B54C-AE8B-C5EE065341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9753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FB974-D739-0546-B632-A0B940458FB5}" type="datetimeFigureOut">
              <a:rPr lang="it-IT" smtClean="0"/>
              <a:t>28/10/2019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E3E4F-FC29-B54C-AE8B-C5EE065341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www.thingiverse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o-RO" spc="600" dirty="0">
                <a:latin typeface="Walkway Black" charset="0"/>
                <a:ea typeface="Walkway Black" charset="0"/>
                <a:cs typeface="Walkway Black" charset="0"/>
              </a:rPr>
              <a:t>Magazinul de suvenire</a:t>
            </a:r>
            <a:r>
              <a:rPr lang="it-IT" dirty="0">
                <a:latin typeface="Walkway Black" charset="0"/>
                <a:ea typeface="Walkway Black" charset="0"/>
                <a:cs typeface="Walkway Black" charset="0"/>
              </a:rPr>
              <a:t> 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Katrin Kolmer-Kurtz, JKG Weil </a:t>
            </a:r>
            <a:r>
              <a:rPr lang="it-IT" dirty="0" err="1"/>
              <a:t>der</a:t>
            </a:r>
            <a:r>
              <a:rPr lang="it-IT" dirty="0"/>
              <a:t> </a:t>
            </a:r>
            <a:r>
              <a:rPr lang="it-IT" dirty="0" err="1"/>
              <a:t>Stadt</a:t>
            </a:r>
            <a:r>
              <a:rPr lang="it-IT" dirty="0"/>
              <a:t>, Germany</a:t>
            </a:r>
          </a:p>
        </p:txBody>
      </p:sp>
      <p:sp>
        <p:nvSpPr>
          <p:cNvPr id="4" name="Rettangolo 3"/>
          <p:cNvSpPr/>
          <p:nvPr/>
        </p:nvSpPr>
        <p:spPr>
          <a:xfrm>
            <a:off x="0" y="5874589"/>
            <a:ext cx="12192000" cy="983411"/>
          </a:xfrm>
          <a:prstGeom prst="rect">
            <a:avLst/>
          </a:prstGeom>
          <a:solidFill>
            <a:srgbClr val="E441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it-IT" dirty="0">
                <a:effectLst/>
                <a:latin typeface="Times New Roman" charset="0"/>
              </a:rPr>
            </a:br>
            <a:endParaRPr lang="it-IT" dirty="0">
              <a:effectLst/>
              <a:latin typeface="Times New Roman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it-IT" dirty="0">
                <a:effectLst/>
                <a:latin typeface="Times New Roman" charset="0"/>
              </a:rPr>
            </a:br>
            <a:endParaRPr lang="it-IT" dirty="0">
              <a:effectLst/>
              <a:latin typeface="Times New Roman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it-IT" dirty="0">
                <a:effectLst/>
                <a:latin typeface="Times New Roman" charset="0"/>
              </a:rPr>
            </a:br>
            <a:endParaRPr lang="it-IT" dirty="0">
              <a:effectLst/>
              <a:latin typeface="Times New Roman" charset="0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1506" y="5960898"/>
            <a:ext cx="2377944" cy="915148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1506" y="187845"/>
            <a:ext cx="2219216" cy="635458"/>
          </a:xfrm>
          <a:prstGeom prst="rect">
            <a:avLst/>
          </a:prstGeom>
        </p:spPr>
      </p:pic>
      <p:sp>
        <p:nvSpPr>
          <p:cNvPr id="12" name="CasellaDiTesto 11"/>
          <p:cNvSpPr txBox="1"/>
          <p:nvPr/>
        </p:nvSpPr>
        <p:spPr>
          <a:xfrm>
            <a:off x="0" y="6181628"/>
            <a:ext cx="3541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Raleway" charset="0"/>
                <a:ea typeface="Raleway" charset="0"/>
                <a:cs typeface="Raleway" charset="0"/>
              </a:rPr>
              <a:t>2017-1-DE03-KA201-035615</a:t>
            </a:r>
            <a:endParaRPr lang="it-IT" dirty="0">
              <a:latin typeface="Raleway" charset="0"/>
              <a:ea typeface="Raleway" charset="0"/>
              <a:cs typeface="Raleway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914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pc="600" dirty="0">
                <a:latin typeface="Walkway Black" charset="0"/>
                <a:ea typeface="Walkway Black" charset="0"/>
                <a:cs typeface="Walkway Black" charset="0"/>
              </a:rPr>
              <a:t>Magazinul de suvenire</a:t>
            </a:r>
            <a:endParaRPr lang="it-IT" dirty="0">
              <a:latin typeface="Walkway Black" charset="0"/>
              <a:ea typeface="Walkway Black" charset="0"/>
              <a:cs typeface="Walkway Black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o-RO" dirty="0">
                <a:latin typeface="Raleway" charset="0"/>
                <a:ea typeface="Raleway" charset="0"/>
                <a:cs typeface="Raleway" charset="0"/>
              </a:rPr>
              <a:t>Introducere</a:t>
            </a:r>
            <a:r>
              <a:rPr lang="it-IT" dirty="0">
                <a:latin typeface="Raleway" charset="0"/>
                <a:ea typeface="Raleway" charset="0"/>
                <a:cs typeface="Raleway" charset="0"/>
              </a:rPr>
              <a:t>:</a:t>
            </a:r>
          </a:p>
          <a:p>
            <a:pPr marL="0" indent="0">
              <a:buNone/>
            </a:pPr>
            <a:r>
              <a:rPr lang="ro-RO" dirty="0">
                <a:latin typeface="Raleway" charset="0"/>
                <a:ea typeface="Raleway" charset="0"/>
                <a:cs typeface="Raleway" charset="0"/>
              </a:rPr>
              <a:t>Acest scenariu de învățare poate fi utilizat la orice lecție de limbă străină (începând cu al doilea an de studiu). </a:t>
            </a:r>
          </a:p>
          <a:p>
            <a:pPr marL="0" indent="0">
              <a:buNone/>
            </a:pPr>
            <a:r>
              <a:rPr lang="ro-RO" dirty="0">
                <a:latin typeface="Raleway" charset="0"/>
                <a:ea typeface="Raleway" charset="0"/>
                <a:cs typeface="Raleway" charset="0"/>
              </a:rPr>
              <a:t>Profesorul ar trebui să aibă cel puțin cunoștințe minime de tipărire 3D sau un coleg care să-l ajute. </a:t>
            </a:r>
            <a:endParaRPr lang="it-IT" dirty="0">
              <a:latin typeface="Raleway" charset="0"/>
              <a:ea typeface="Raleway" charset="0"/>
              <a:cs typeface="Raleway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0" y="5874589"/>
            <a:ext cx="12192000" cy="983411"/>
          </a:xfrm>
          <a:prstGeom prst="rect">
            <a:avLst/>
          </a:prstGeom>
          <a:solidFill>
            <a:srgbClr val="E441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it-IT" dirty="0">
                <a:effectLst/>
                <a:latin typeface="Times New Roman" charset="0"/>
              </a:rPr>
            </a:br>
            <a:endParaRPr lang="it-IT" dirty="0">
              <a:effectLst/>
              <a:latin typeface="Times New Roman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it-IT" dirty="0">
                <a:effectLst/>
                <a:latin typeface="Times New Roman" charset="0"/>
              </a:rPr>
            </a:br>
            <a:endParaRPr lang="it-IT" dirty="0">
              <a:effectLst/>
              <a:latin typeface="Times New Roman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it-IT" dirty="0">
                <a:effectLst/>
                <a:latin typeface="Times New Roman" charset="0"/>
              </a:rPr>
            </a:br>
            <a:endParaRPr lang="it-IT" dirty="0">
              <a:effectLst/>
              <a:latin typeface="Times New Roman" charset="0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1506" y="5960898"/>
            <a:ext cx="2377944" cy="915148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1506" y="187845"/>
            <a:ext cx="2219216" cy="635458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0" y="6181628"/>
            <a:ext cx="3541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Raleway" charset="0"/>
                <a:ea typeface="Raleway" charset="0"/>
                <a:cs typeface="Raleway" charset="0"/>
              </a:rPr>
              <a:t>2017-1-DE03-KA201-035615</a:t>
            </a:r>
            <a:endParaRPr lang="it-IT" dirty="0">
              <a:latin typeface="Raleway" charset="0"/>
              <a:ea typeface="Raleway" charset="0"/>
              <a:cs typeface="Raleway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47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pc="600" dirty="0">
                <a:latin typeface="Walkway Black" charset="0"/>
                <a:ea typeface="Walkway Black" charset="0"/>
                <a:cs typeface="Walkway Black" charset="0"/>
              </a:rPr>
              <a:t>Magazinul de suvenire</a:t>
            </a:r>
            <a:endParaRPr lang="it-IT" dirty="0">
              <a:latin typeface="Walkway Black" charset="0"/>
              <a:ea typeface="Walkway Black" charset="0"/>
              <a:cs typeface="Walkway Black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5068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o-RO" dirty="0">
                <a:latin typeface="Raleway" charset="0"/>
                <a:ea typeface="Raleway" charset="0"/>
                <a:cs typeface="Raleway" charset="0"/>
              </a:rPr>
              <a:t>Buna tuturor, </a:t>
            </a:r>
          </a:p>
          <a:p>
            <a:pPr marL="0" indent="0">
              <a:buNone/>
            </a:pPr>
            <a:r>
              <a:rPr lang="ro-RO" dirty="0">
                <a:latin typeface="Raleway" charset="0"/>
                <a:ea typeface="Raleway" charset="0"/>
                <a:cs typeface="Raleway" charset="0"/>
              </a:rPr>
              <a:t>În cadrul acestui scenariu de învățare, clasa voastră/grupul vostru va deschide un “magazin de suvenire”. Veți tipări singuri toate suvenirele. </a:t>
            </a:r>
          </a:p>
          <a:p>
            <a:pPr marL="0" indent="0">
              <a:buNone/>
            </a:pPr>
            <a:endParaRPr lang="ro-RO" dirty="0">
              <a:latin typeface="Raleway" charset="0"/>
              <a:ea typeface="Raleway" charset="0"/>
              <a:cs typeface="Raleway" charset="0"/>
            </a:endParaRPr>
          </a:p>
          <a:p>
            <a:pPr marL="0" indent="0">
              <a:buNone/>
            </a:pPr>
            <a:r>
              <a:rPr lang="ro-RO" dirty="0">
                <a:latin typeface="Raleway" charset="0"/>
                <a:ea typeface="Raleway" charset="0"/>
                <a:cs typeface="Raleway" charset="0"/>
              </a:rPr>
              <a:t>Pentru început trebuie să știți ce suvenire doriți să produceți. Urmații pașii prezentați în continuare.</a:t>
            </a:r>
          </a:p>
        </p:txBody>
      </p:sp>
      <p:sp>
        <p:nvSpPr>
          <p:cNvPr id="4" name="Rettangolo 3"/>
          <p:cNvSpPr/>
          <p:nvPr/>
        </p:nvSpPr>
        <p:spPr>
          <a:xfrm>
            <a:off x="0" y="5874589"/>
            <a:ext cx="12192000" cy="983411"/>
          </a:xfrm>
          <a:prstGeom prst="rect">
            <a:avLst/>
          </a:prstGeom>
          <a:solidFill>
            <a:srgbClr val="E441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it-IT" dirty="0">
                <a:effectLst/>
                <a:latin typeface="Times New Roman" charset="0"/>
              </a:rPr>
            </a:br>
            <a:endParaRPr lang="it-IT" dirty="0">
              <a:effectLst/>
              <a:latin typeface="Times New Roman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it-IT" dirty="0">
                <a:effectLst/>
                <a:latin typeface="Times New Roman" charset="0"/>
              </a:rPr>
            </a:br>
            <a:endParaRPr lang="it-IT" dirty="0">
              <a:effectLst/>
              <a:latin typeface="Times New Roman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it-IT" dirty="0">
                <a:effectLst/>
                <a:latin typeface="Times New Roman" charset="0"/>
              </a:rPr>
            </a:br>
            <a:endParaRPr lang="it-IT" dirty="0">
              <a:effectLst/>
              <a:latin typeface="Times New Roman" charset="0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1506" y="5960898"/>
            <a:ext cx="2377944" cy="915148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1506" y="187845"/>
            <a:ext cx="2219216" cy="635458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0" y="6181628"/>
            <a:ext cx="3541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Raleway" charset="0"/>
                <a:ea typeface="Raleway" charset="0"/>
                <a:cs typeface="Raleway" charset="0"/>
              </a:rPr>
              <a:t>2017-1-DE03-KA201-035615</a:t>
            </a:r>
            <a:endParaRPr lang="it-IT" dirty="0">
              <a:latin typeface="Raleway" charset="0"/>
              <a:ea typeface="Raleway" charset="0"/>
              <a:cs typeface="Raleway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7727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pc="600" dirty="0">
                <a:latin typeface="Walkway Black" charset="0"/>
                <a:ea typeface="Walkway Black" charset="0"/>
                <a:cs typeface="Walkway Black" charset="0"/>
              </a:rPr>
              <a:t>Magazinul de suvenire</a:t>
            </a:r>
            <a:endParaRPr lang="it-IT" dirty="0">
              <a:latin typeface="Walkway Black" charset="0"/>
              <a:ea typeface="Walkway Black" charset="0"/>
              <a:cs typeface="Walkway Black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>
                <a:latin typeface="Raleway" charset="0"/>
                <a:ea typeface="Raleway" charset="0"/>
                <a:cs typeface="Raleway" charset="0"/>
              </a:rPr>
              <a:t>1) </a:t>
            </a:r>
            <a:r>
              <a:rPr lang="ro-RO" dirty="0">
                <a:latin typeface="Raleway" charset="0"/>
                <a:ea typeface="Raleway" charset="0"/>
                <a:cs typeface="Raleway" charset="0"/>
              </a:rPr>
              <a:t>Documentați-vă pe internet cu privire la țara în care se vorbește limba străină pe care o studiem.</a:t>
            </a:r>
            <a:endParaRPr lang="it-IT" dirty="0">
              <a:latin typeface="Raleway" charset="0"/>
              <a:ea typeface="Raleway" charset="0"/>
              <a:cs typeface="Raleway" charset="0"/>
            </a:endParaRPr>
          </a:p>
          <a:p>
            <a:pPr marL="0" indent="0">
              <a:buNone/>
            </a:pPr>
            <a:r>
              <a:rPr lang="it-IT" dirty="0">
                <a:latin typeface="Raleway" charset="0"/>
                <a:ea typeface="Raleway" charset="0"/>
                <a:cs typeface="Raleway" charset="0"/>
              </a:rPr>
              <a:t>2) </a:t>
            </a:r>
            <a:r>
              <a:rPr lang="ro-RO" dirty="0">
                <a:latin typeface="Raleway" charset="0"/>
                <a:ea typeface="Raleway" charset="0"/>
                <a:cs typeface="Raleway" charset="0"/>
              </a:rPr>
              <a:t>Alegeți o regiune/ loc/ oraș pe care o</a:t>
            </a:r>
            <a:r>
              <a:rPr lang="en-US" dirty="0">
                <a:latin typeface="Raleway" charset="0"/>
                <a:ea typeface="Raleway" charset="0"/>
                <a:cs typeface="Raleway" charset="0"/>
              </a:rPr>
              <a:t>/</a:t>
            </a:r>
            <a:r>
              <a:rPr lang="ro-RO" dirty="0">
                <a:latin typeface="Raleway" charset="0"/>
                <a:ea typeface="Raleway" charset="0"/>
                <a:cs typeface="Raleway" charset="0"/>
              </a:rPr>
              <a:t>îl găsiți cel</a:t>
            </a:r>
            <a:r>
              <a:rPr lang="en-US" dirty="0">
                <a:latin typeface="Raleway" charset="0"/>
                <a:ea typeface="Raleway" charset="0"/>
                <a:cs typeface="Raleway" charset="0"/>
              </a:rPr>
              <a:t>/</a:t>
            </a:r>
            <a:r>
              <a:rPr lang="en-US" dirty="0" err="1">
                <a:latin typeface="Raleway" charset="0"/>
                <a:ea typeface="Raleway" charset="0"/>
                <a:cs typeface="Raleway" charset="0"/>
              </a:rPr>
              <a:t>cea</a:t>
            </a:r>
            <a:r>
              <a:rPr lang="ro-RO" dirty="0">
                <a:latin typeface="Raleway" charset="0"/>
                <a:ea typeface="Raleway" charset="0"/>
                <a:cs typeface="Raleway" charset="0"/>
              </a:rPr>
              <a:t> mai interesant/ă. </a:t>
            </a:r>
            <a:r>
              <a:rPr lang="en-US" dirty="0">
                <a:latin typeface="Raleway" charset="0"/>
                <a:ea typeface="Raleway" charset="0"/>
                <a:cs typeface="Raleway" charset="0"/>
              </a:rPr>
              <a:t>Lua</a:t>
            </a:r>
            <a:r>
              <a:rPr lang="ro-RO" dirty="0">
                <a:latin typeface="Raleway" charset="0"/>
                <a:ea typeface="Raleway" charset="0"/>
                <a:cs typeface="Raleway" charset="0"/>
              </a:rPr>
              <a:t>ți</a:t>
            </a:r>
            <a:r>
              <a:rPr lang="en-US" dirty="0">
                <a:latin typeface="Raleway" charset="0"/>
                <a:ea typeface="Raleway" charset="0"/>
                <a:cs typeface="Raleway" charset="0"/>
              </a:rPr>
              <a:t> not</a:t>
            </a:r>
            <a:r>
              <a:rPr lang="ro-RO" dirty="0" err="1">
                <a:latin typeface="Raleway" charset="0"/>
                <a:ea typeface="Raleway" charset="0"/>
                <a:cs typeface="Raleway" charset="0"/>
              </a:rPr>
              <a:t>iț</a:t>
            </a:r>
            <a:r>
              <a:rPr lang="en-US" dirty="0">
                <a:latin typeface="Raleway" charset="0"/>
                <a:ea typeface="Raleway" charset="0"/>
                <a:cs typeface="Raleway" charset="0"/>
              </a:rPr>
              <a:t>e.</a:t>
            </a:r>
            <a:endParaRPr lang="it-IT" dirty="0">
              <a:latin typeface="Raleway" charset="0"/>
              <a:ea typeface="Raleway" charset="0"/>
              <a:cs typeface="Raleway" charset="0"/>
            </a:endParaRPr>
          </a:p>
          <a:p>
            <a:pPr marL="0" indent="0">
              <a:buNone/>
            </a:pPr>
            <a:r>
              <a:rPr lang="it-IT" dirty="0">
                <a:latin typeface="Raleway" charset="0"/>
                <a:ea typeface="Raleway" charset="0"/>
                <a:cs typeface="Raleway" charset="0"/>
              </a:rPr>
              <a:t>3) </a:t>
            </a:r>
            <a:r>
              <a:rPr lang="ro-RO" dirty="0">
                <a:latin typeface="Raleway" charset="0"/>
                <a:ea typeface="Raleway" charset="0"/>
                <a:cs typeface="Raleway" charset="0"/>
              </a:rPr>
              <a:t>Aflați ce e specific locului, ex. mâncarea, clădirile, obiectivele turistice – ce merită a fi tipărit 3D</a:t>
            </a:r>
            <a:r>
              <a:rPr lang="it-IT" dirty="0">
                <a:latin typeface="Raleway" charset="0"/>
                <a:ea typeface="Raleway" charset="0"/>
                <a:cs typeface="Raleway" charset="0"/>
              </a:rPr>
              <a:t>? </a:t>
            </a:r>
            <a:r>
              <a:rPr lang="it-IT" dirty="0">
                <a:latin typeface="Raleway" charset="0"/>
                <a:ea typeface="Raleway" charset="0"/>
                <a:cs typeface="Raleway" charset="0"/>
                <a:hlinkClick r:id="rId2"/>
              </a:rPr>
              <a:t>Thingiverse</a:t>
            </a:r>
            <a:r>
              <a:rPr lang="it-IT" dirty="0">
                <a:latin typeface="Raleway" charset="0"/>
                <a:ea typeface="Raleway" charset="0"/>
                <a:cs typeface="Raleway" charset="0"/>
              </a:rPr>
              <a:t> </a:t>
            </a:r>
            <a:r>
              <a:rPr lang="ro-RO" dirty="0">
                <a:latin typeface="Raleway" charset="0"/>
                <a:ea typeface="Raleway" charset="0"/>
                <a:cs typeface="Raleway" charset="0"/>
              </a:rPr>
              <a:t>vă poate ajuta deoarece oferă o gamă largă de idei. </a:t>
            </a:r>
            <a:endParaRPr lang="it-IT" dirty="0">
              <a:latin typeface="Raleway" charset="0"/>
              <a:ea typeface="Raleway" charset="0"/>
              <a:cs typeface="Raleway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0" y="5874589"/>
            <a:ext cx="12192000" cy="983411"/>
          </a:xfrm>
          <a:prstGeom prst="rect">
            <a:avLst/>
          </a:prstGeom>
          <a:solidFill>
            <a:srgbClr val="E441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it-IT" dirty="0">
                <a:effectLst/>
                <a:latin typeface="Times New Roman" charset="0"/>
              </a:rPr>
            </a:br>
            <a:endParaRPr lang="it-IT" dirty="0">
              <a:effectLst/>
              <a:latin typeface="Times New Roman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it-IT" dirty="0">
                <a:effectLst/>
                <a:latin typeface="Times New Roman" charset="0"/>
              </a:rPr>
            </a:br>
            <a:endParaRPr lang="it-IT" dirty="0">
              <a:effectLst/>
              <a:latin typeface="Times New Roman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it-IT" dirty="0">
                <a:effectLst/>
                <a:latin typeface="Times New Roman" charset="0"/>
              </a:rPr>
            </a:br>
            <a:endParaRPr lang="it-IT" dirty="0">
              <a:effectLst/>
              <a:latin typeface="Times New Roman" charset="0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1506" y="5960898"/>
            <a:ext cx="2377944" cy="915148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1506" y="187845"/>
            <a:ext cx="2219216" cy="635458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0" y="6181628"/>
            <a:ext cx="3541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Raleway" charset="0"/>
                <a:ea typeface="Raleway" charset="0"/>
                <a:cs typeface="Raleway" charset="0"/>
              </a:rPr>
              <a:t>2017-1-DE03-KA201-035615</a:t>
            </a:r>
            <a:endParaRPr lang="it-IT" dirty="0">
              <a:latin typeface="Raleway" charset="0"/>
              <a:ea typeface="Raleway" charset="0"/>
              <a:cs typeface="Raleway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271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pc="600" dirty="0">
                <a:latin typeface="Walkway Black" charset="0"/>
                <a:ea typeface="Walkway Black" charset="0"/>
                <a:cs typeface="Walkway Black" charset="0"/>
              </a:rPr>
              <a:t>Magazinul de suvenire</a:t>
            </a:r>
            <a:endParaRPr lang="it-IT" dirty="0">
              <a:latin typeface="Walkway Black" charset="0"/>
              <a:ea typeface="Walkway Black" charset="0"/>
              <a:cs typeface="Walkway Black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idx="1"/>
          </p:nvPr>
        </p:nvSpPr>
        <p:spPr>
          <a:xfrm>
            <a:off x="838200" y="151786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o-RO" sz="2000" dirty="0">
                <a:latin typeface="Raleway" charset="0"/>
                <a:ea typeface="Raleway" charset="0"/>
                <a:cs typeface="Raleway" charset="0"/>
              </a:rPr>
              <a:t>Exemple de lucruri specifice din diferite țări</a:t>
            </a:r>
            <a:r>
              <a:rPr lang="it-IT" sz="2000" dirty="0">
                <a:latin typeface="Raleway" charset="0"/>
                <a:ea typeface="Raleway" charset="0"/>
                <a:cs typeface="Raleway" charset="0"/>
              </a:rPr>
              <a:t>:</a:t>
            </a:r>
          </a:p>
          <a:p>
            <a:pPr marL="0" indent="0">
              <a:buNone/>
            </a:pPr>
            <a:r>
              <a:rPr lang="it-IT" sz="2000" dirty="0">
                <a:latin typeface="Raleway" charset="0"/>
                <a:ea typeface="Raleway" charset="0"/>
                <a:cs typeface="Raleway" charset="0"/>
              </a:rPr>
              <a:t>Ital</a:t>
            </a:r>
            <a:r>
              <a:rPr lang="ro-RO" sz="2000" dirty="0">
                <a:latin typeface="Raleway" charset="0"/>
                <a:ea typeface="Raleway" charset="0"/>
                <a:cs typeface="Raleway" charset="0"/>
              </a:rPr>
              <a:t>ia</a:t>
            </a:r>
            <a:r>
              <a:rPr lang="it-IT" sz="2000" dirty="0">
                <a:latin typeface="Raleway" charset="0"/>
                <a:ea typeface="Raleway" charset="0"/>
                <a:cs typeface="Raleway" charset="0"/>
              </a:rPr>
              <a:t> – Rom</a:t>
            </a:r>
            <a:r>
              <a:rPr lang="ro-RO" sz="2000" dirty="0">
                <a:latin typeface="Raleway" charset="0"/>
                <a:ea typeface="Raleway" charset="0"/>
                <a:cs typeface="Raleway" charset="0"/>
              </a:rPr>
              <a:t>a</a:t>
            </a:r>
            <a:r>
              <a:rPr lang="it-IT" sz="2000" dirty="0">
                <a:latin typeface="Raleway" charset="0"/>
                <a:ea typeface="Raleway" charset="0"/>
                <a:cs typeface="Raleway" charset="0"/>
              </a:rPr>
              <a:t>: Collosseum, </a:t>
            </a:r>
            <a:r>
              <a:rPr lang="ro-RO" sz="2000" dirty="0">
                <a:latin typeface="Raleway" charset="0"/>
                <a:ea typeface="Raleway" charset="0"/>
                <a:cs typeface="Raleway" charset="0"/>
              </a:rPr>
              <a:t>turnul din </a:t>
            </a:r>
            <a:r>
              <a:rPr lang="it-IT" sz="2000" dirty="0">
                <a:latin typeface="Raleway" charset="0"/>
                <a:ea typeface="Raleway" charset="0"/>
                <a:cs typeface="Raleway" charset="0"/>
              </a:rPr>
              <a:t>Pis</a:t>
            </a:r>
            <a:r>
              <a:rPr lang="ro-RO" sz="2000" dirty="0">
                <a:latin typeface="Raleway" charset="0"/>
                <a:ea typeface="Raleway" charset="0"/>
                <a:cs typeface="Raleway" charset="0"/>
              </a:rPr>
              <a:t>a</a:t>
            </a:r>
            <a:br>
              <a:rPr lang="it-IT" sz="2000" dirty="0">
                <a:latin typeface="Raleway" charset="0"/>
                <a:ea typeface="Raleway" charset="0"/>
                <a:cs typeface="Raleway" charset="0"/>
              </a:rPr>
            </a:br>
            <a:r>
              <a:rPr lang="it-IT" sz="2000" dirty="0">
                <a:latin typeface="Raleway" charset="0"/>
                <a:ea typeface="Raleway" charset="0"/>
                <a:cs typeface="Raleway" charset="0"/>
              </a:rPr>
              <a:t>Fran</a:t>
            </a:r>
            <a:r>
              <a:rPr lang="ro-RO" sz="2000" dirty="0">
                <a:latin typeface="Raleway" charset="0"/>
                <a:ea typeface="Raleway" charset="0"/>
                <a:cs typeface="Raleway" charset="0"/>
              </a:rPr>
              <a:t>ța</a:t>
            </a:r>
            <a:r>
              <a:rPr lang="it-IT" sz="2000" dirty="0">
                <a:latin typeface="Raleway" charset="0"/>
                <a:ea typeface="Raleway" charset="0"/>
                <a:cs typeface="Raleway" charset="0"/>
              </a:rPr>
              <a:t> – Paris: Eiffel Tower, Sacré Coeur, Arc de Triomphe</a:t>
            </a:r>
            <a:br>
              <a:rPr lang="it-IT" sz="2000" dirty="0">
                <a:latin typeface="Raleway" charset="0"/>
                <a:ea typeface="Raleway" charset="0"/>
                <a:cs typeface="Raleway" charset="0"/>
              </a:rPr>
            </a:br>
            <a:r>
              <a:rPr lang="it-IT" sz="2000" dirty="0">
                <a:latin typeface="Raleway" charset="0"/>
                <a:ea typeface="Raleway" charset="0"/>
                <a:cs typeface="Raleway" charset="0"/>
              </a:rPr>
              <a:t>Spa</a:t>
            </a:r>
            <a:r>
              <a:rPr lang="ro-RO" sz="2000" dirty="0" err="1">
                <a:latin typeface="Raleway" charset="0"/>
                <a:ea typeface="Raleway" charset="0"/>
                <a:cs typeface="Raleway" charset="0"/>
              </a:rPr>
              <a:t>nia</a:t>
            </a:r>
            <a:r>
              <a:rPr lang="it-IT" sz="2000" dirty="0">
                <a:latin typeface="Raleway" charset="0"/>
                <a:ea typeface="Raleway" charset="0"/>
                <a:cs typeface="Raleway" charset="0"/>
              </a:rPr>
              <a:t> – Barcelona: Sagrada Familia, Salamandra (Gaudí)</a:t>
            </a:r>
            <a:br>
              <a:rPr lang="it-IT" sz="2000" dirty="0">
                <a:latin typeface="Raleway" charset="0"/>
                <a:ea typeface="Raleway" charset="0"/>
                <a:cs typeface="Raleway" charset="0"/>
              </a:rPr>
            </a:br>
            <a:r>
              <a:rPr lang="ro-RO" sz="2000" dirty="0">
                <a:latin typeface="Raleway" charset="0"/>
                <a:ea typeface="Raleway" charset="0"/>
                <a:cs typeface="Raleway" charset="0"/>
              </a:rPr>
              <a:t>SUA</a:t>
            </a:r>
            <a:r>
              <a:rPr lang="it-IT" sz="2000" dirty="0">
                <a:latin typeface="Raleway" charset="0"/>
                <a:ea typeface="Raleway" charset="0"/>
                <a:cs typeface="Raleway" charset="0"/>
              </a:rPr>
              <a:t> – NY: Empire State Building</a:t>
            </a:r>
            <a:br>
              <a:rPr lang="it-IT" sz="2000" dirty="0">
                <a:latin typeface="Raleway" charset="0"/>
                <a:ea typeface="Raleway" charset="0"/>
                <a:cs typeface="Raleway" charset="0"/>
              </a:rPr>
            </a:br>
            <a:r>
              <a:rPr lang="it-IT" sz="2000" dirty="0">
                <a:latin typeface="Raleway" charset="0"/>
                <a:ea typeface="Raleway" charset="0"/>
                <a:cs typeface="Raleway" charset="0"/>
              </a:rPr>
              <a:t>UK – Lond</a:t>
            </a:r>
            <a:r>
              <a:rPr lang="ro-RO" sz="2000" dirty="0" err="1">
                <a:latin typeface="Raleway" charset="0"/>
                <a:ea typeface="Raleway" charset="0"/>
                <a:cs typeface="Raleway" charset="0"/>
              </a:rPr>
              <a:t>ra</a:t>
            </a:r>
            <a:r>
              <a:rPr lang="it-IT" sz="2000" dirty="0">
                <a:latin typeface="Raleway" charset="0"/>
                <a:ea typeface="Raleway" charset="0"/>
                <a:cs typeface="Raleway" charset="0"/>
              </a:rPr>
              <a:t>: Tower Bridge</a:t>
            </a:r>
            <a:br>
              <a:rPr lang="it-IT" sz="2000" dirty="0">
                <a:latin typeface="Raleway" charset="0"/>
                <a:ea typeface="Raleway" charset="0"/>
                <a:cs typeface="Raleway" charset="0"/>
              </a:rPr>
            </a:br>
            <a:r>
              <a:rPr lang="it-IT" sz="2000" dirty="0">
                <a:latin typeface="Raleway" charset="0"/>
                <a:ea typeface="Raleway" charset="0"/>
                <a:cs typeface="Raleway" charset="0"/>
              </a:rPr>
              <a:t>China – Shanghai: Pearl Tower</a:t>
            </a:r>
            <a:br>
              <a:rPr lang="it-IT" sz="2000" dirty="0">
                <a:latin typeface="Raleway" charset="0"/>
                <a:ea typeface="Raleway" charset="0"/>
                <a:cs typeface="Raleway" charset="0"/>
              </a:rPr>
            </a:br>
            <a:r>
              <a:rPr lang="it-IT" sz="2000" dirty="0">
                <a:latin typeface="Raleway" charset="0"/>
                <a:ea typeface="Raleway" charset="0"/>
                <a:cs typeface="Raleway" charset="0"/>
              </a:rPr>
              <a:t>etc.</a:t>
            </a:r>
          </a:p>
          <a:p>
            <a:pPr marL="0" indent="0">
              <a:buNone/>
            </a:pPr>
            <a:r>
              <a:rPr lang="ro-RO" sz="2000" dirty="0">
                <a:latin typeface="Raleway" charset="0"/>
                <a:ea typeface="Raleway" charset="0"/>
                <a:cs typeface="Raleway" charset="0"/>
              </a:rPr>
              <a:t>Puteți folosi și forma țării sau simbolurile țării din care puteți confecționa magneți de frigider sau brelocuri. </a:t>
            </a:r>
            <a:r>
              <a:rPr lang="it-IT" sz="2000" dirty="0">
                <a:latin typeface="Raleway" charset="0"/>
                <a:ea typeface="Raleway" charset="0"/>
                <a:cs typeface="Raleway" charset="0"/>
              </a:rPr>
              <a:t>(e</a:t>
            </a:r>
            <a:r>
              <a:rPr lang="ro-RO" sz="2000" dirty="0">
                <a:latin typeface="Raleway" charset="0"/>
                <a:ea typeface="Raleway" charset="0"/>
                <a:cs typeface="Raleway" charset="0"/>
              </a:rPr>
              <a:t>x. frunza de arțar specifică Canadei</a:t>
            </a:r>
            <a:r>
              <a:rPr lang="it-IT" sz="2000" dirty="0">
                <a:latin typeface="Raleway" charset="0"/>
                <a:ea typeface="Raleway" charset="0"/>
                <a:cs typeface="Raleway" charset="0"/>
              </a:rPr>
              <a:t>)</a:t>
            </a:r>
            <a:br>
              <a:rPr lang="it-IT" sz="2000" dirty="0">
                <a:latin typeface="Raleway" charset="0"/>
                <a:ea typeface="Raleway" charset="0"/>
                <a:cs typeface="Raleway" charset="0"/>
              </a:rPr>
            </a:br>
            <a:endParaRPr lang="it-IT" sz="2000" dirty="0">
              <a:latin typeface="Raleway" charset="0"/>
              <a:ea typeface="Raleway" charset="0"/>
              <a:cs typeface="Raleway" charset="0"/>
            </a:endParaRPr>
          </a:p>
          <a:p>
            <a:pPr marL="0" indent="0">
              <a:buNone/>
            </a:pPr>
            <a:r>
              <a:rPr lang="it-IT" dirty="0">
                <a:latin typeface="Raleway" charset="0"/>
                <a:ea typeface="Raleway" charset="0"/>
                <a:cs typeface="Raleway" charset="0"/>
              </a:rPr>
              <a:t>4) </a:t>
            </a:r>
            <a:r>
              <a:rPr lang="ro-RO" dirty="0">
                <a:latin typeface="Raleway" charset="0"/>
                <a:ea typeface="Raleway" charset="0"/>
                <a:cs typeface="Raleway" charset="0"/>
              </a:rPr>
              <a:t>După ce ați ales obiectele ce vor constitui suvenirele voastre, colectați cât mai multe informații despre acestea. </a:t>
            </a:r>
            <a:endParaRPr lang="it-IT" dirty="0">
              <a:latin typeface="Raleway" charset="0"/>
              <a:ea typeface="Raleway" charset="0"/>
              <a:cs typeface="Raleway" charset="0"/>
            </a:endParaRPr>
          </a:p>
          <a:p>
            <a:pPr marL="0" indent="0">
              <a:buNone/>
            </a:pPr>
            <a:endParaRPr lang="it-IT" dirty="0">
              <a:latin typeface="Raleway" charset="0"/>
              <a:ea typeface="Raleway" charset="0"/>
              <a:cs typeface="Raleway" charset="0"/>
            </a:endParaRPr>
          </a:p>
          <a:p>
            <a:pPr marL="0" indent="0">
              <a:buNone/>
            </a:pPr>
            <a:endParaRPr lang="it-IT" sz="1400" dirty="0">
              <a:latin typeface="Raleway" charset="0"/>
              <a:ea typeface="Raleway" charset="0"/>
              <a:cs typeface="Raleway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0" y="5874589"/>
            <a:ext cx="12192000" cy="983411"/>
          </a:xfrm>
          <a:prstGeom prst="rect">
            <a:avLst/>
          </a:prstGeom>
          <a:solidFill>
            <a:srgbClr val="E441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it-IT" dirty="0">
                <a:effectLst/>
                <a:latin typeface="Times New Roman" charset="0"/>
              </a:rPr>
            </a:br>
            <a:endParaRPr lang="it-IT" dirty="0">
              <a:effectLst/>
              <a:latin typeface="Times New Roman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it-IT" dirty="0">
                <a:effectLst/>
                <a:latin typeface="Times New Roman" charset="0"/>
              </a:rPr>
            </a:br>
            <a:endParaRPr lang="it-IT" dirty="0">
              <a:effectLst/>
              <a:latin typeface="Times New Roman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it-IT" dirty="0">
                <a:effectLst/>
                <a:latin typeface="Times New Roman" charset="0"/>
              </a:rPr>
            </a:br>
            <a:endParaRPr lang="it-IT" dirty="0">
              <a:effectLst/>
              <a:latin typeface="Times New Roman" charset="0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1506" y="5960898"/>
            <a:ext cx="2377944" cy="915148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1506" y="187845"/>
            <a:ext cx="2219216" cy="635458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0" y="6181628"/>
            <a:ext cx="3541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Raleway" charset="0"/>
                <a:ea typeface="Raleway" charset="0"/>
                <a:cs typeface="Raleway" charset="0"/>
              </a:rPr>
              <a:t>2017-1-DE03-KA201-035615</a:t>
            </a:r>
            <a:endParaRPr lang="it-IT" dirty="0">
              <a:latin typeface="Raleway" charset="0"/>
              <a:ea typeface="Raleway" charset="0"/>
              <a:cs typeface="Raleway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0379" y="1517868"/>
            <a:ext cx="997042" cy="1917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456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pc="600" dirty="0">
                <a:latin typeface="Walkway Black" charset="0"/>
                <a:ea typeface="Walkway Black" charset="0"/>
                <a:cs typeface="Walkway Black" charset="0"/>
              </a:rPr>
              <a:t>Magazinul de suvenire</a:t>
            </a:r>
            <a:endParaRPr lang="it-IT" dirty="0">
              <a:latin typeface="Walkway Black" charset="0"/>
              <a:ea typeface="Walkway Black" charset="0"/>
              <a:cs typeface="Walkway Black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o-RO" dirty="0">
                <a:latin typeface="Raleway" charset="0"/>
                <a:ea typeface="Raleway" charset="0"/>
                <a:cs typeface="Raleway" charset="0"/>
              </a:rPr>
              <a:t>Exemplu</a:t>
            </a:r>
            <a:r>
              <a:rPr lang="it-IT" dirty="0">
                <a:latin typeface="Raleway" charset="0"/>
                <a:ea typeface="Raleway" charset="0"/>
                <a:cs typeface="Raleway" charset="0"/>
              </a:rPr>
              <a:t>:</a:t>
            </a:r>
          </a:p>
          <a:p>
            <a:pPr marL="0" indent="0">
              <a:buNone/>
            </a:pPr>
            <a:r>
              <a:rPr lang="ro-RO" i="1" dirty="0">
                <a:latin typeface="Raleway" charset="0"/>
                <a:ea typeface="Raleway" charset="0"/>
                <a:cs typeface="Raleway" charset="0"/>
              </a:rPr>
              <a:t>Turnul </a:t>
            </a:r>
            <a:r>
              <a:rPr lang="it-IT" i="1" dirty="0">
                <a:latin typeface="Raleway" charset="0"/>
                <a:ea typeface="Raleway" charset="0"/>
                <a:cs typeface="Raleway" charset="0"/>
              </a:rPr>
              <a:t>Eiffel </a:t>
            </a:r>
            <a:r>
              <a:rPr lang="ro-RO" i="1" dirty="0">
                <a:latin typeface="Raleway" charset="0"/>
                <a:ea typeface="Raleway" charset="0"/>
                <a:cs typeface="Raleway" charset="0"/>
              </a:rPr>
              <a:t>d</a:t>
            </a:r>
            <a:r>
              <a:rPr lang="it-IT" i="1" dirty="0">
                <a:latin typeface="Raleway" charset="0"/>
                <a:ea typeface="Raleway" charset="0"/>
                <a:cs typeface="Raleway" charset="0"/>
              </a:rPr>
              <a:t>in Paris: </a:t>
            </a:r>
          </a:p>
          <a:p>
            <a:pPr>
              <a:buFontTx/>
              <a:buChar char="-"/>
            </a:pPr>
            <a:r>
              <a:rPr lang="ro-RO" i="1" dirty="0">
                <a:latin typeface="Raleway" charset="0"/>
                <a:ea typeface="Raleway" charset="0"/>
                <a:cs typeface="Raleway" charset="0"/>
              </a:rPr>
              <a:t>Cine l-a construit și când</a:t>
            </a:r>
            <a:r>
              <a:rPr lang="it-IT" i="1" dirty="0">
                <a:latin typeface="Raleway" charset="0"/>
                <a:ea typeface="Raleway" charset="0"/>
                <a:cs typeface="Raleway" charset="0"/>
              </a:rPr>
              <a:t>? </a:t>
            </a:r>
            <a:r>
              <a:rPr lang="ro-RO" i="1" dirty="0">
                <a:latin typeface="Raleway" charset="0"/>
                <a:ea typeface="Raleway" charset="0"/>
                <a:cs typeface="Raleway" charset="0"/>
              </a:rPr>
              <a:t>Care a fost motivul</a:t>
            </a:r>
            <a:r>
              <a:rPr lang="it-IT" i="1" dirty="0">
                <a:latin typeface="Raleway" charset="0"/>
                <a:ea typeface="Raleway" charset="0"/>
                <a:cs typeface="Raleway" charset="0"/>
              </a:rPr>
              <a:t>?</a:t>
            </a:r>
          </a:p>
          <a:p>
            <a:pPr>
              <a:buFontTx/>
              <a:buChar char="-"/>
            </a:pPr>
            <a:r>
              <a:rPr lang="ro-RO" i="1" dirty="0">
                <a:latin typeface="Raleway" charset="0"/>
                <a:ea typeface="Raleway" charset="0"/>
                <a:cs typeface="Raleway" charset="0"/>
              </a:rPr>
              <a:t>Cât este de înalt și ce specificații tehnice are</a:t>
            </a:r>
            <a:r>
              <a:rPr lang="it-IT" i="1" dirty="0">
                <a:latin typeface="Raleway" charset="0"/>
                <a:ea typeface="Raleway" charset="0"/>
                <a:cs typeface="Raleway" charset="0"/>
              </a:rPr>
              <a:t>?</a:t>
            </a:r>
          </a:p>
          <a:p>
            <a:pPr>
              <a:buFontTx/>
              <a:buChar char="-"/>
            </a:pPr>
            <a:r>
              <a:rPr lang="ro-RO" i="1" dirty="0">
                <a:latin typeface="Raleway" charset="0"/>
                <a:ea typeface="Raleway" charset="0"/>
                <a:cs typeface="Raleway" charset="0"/>
              </a:rPr>
              <a:t>Ce anecdotă puteți spune despre el? </a:t>
            </a:r>
            <a:br>
              <a:rPr lang="it-IT" i="1" dirty="0">
                <a:latin typeface="Raleway" charset="0"/>
                <a:ea typeface="Raleway" charset="0"/>
                <a:cs typeface="Raleway" charset="0"/>
              </a:rPr>
            </a:br>
            <a:endParaRPr lang="it-IT" i="1" dirty="0">
              <a:latin typeface="Raleway" charset="0"/>
              <a:ea typeface="Raleway" charset="0"/>
              <a:cs typeface="Raleway" charset="0"/>
            </a:endParaRPr>
          </a:p>
          <a:p>
            <a:pPr marL="0" indent="0">
              <a:buNone/>
            </a:pPr>
            <a:r>
              <a:rPr lang="ro-RO" dirty="0">
                <a:latin typeface="Raleway" charset="0"/>
                <a:ea typeface="Raleway" charset="0"/>
                <a:cs typeface="Raleway" charset="0"/>
              </a:rPr>
              <a:t>Luați notițe</a:t>
            </a:r>
            <a:r>
              <a:rPr lang="it-IT" dirty="0">
                <a:latin typeface="Raleway" charset="0"/>
                <a:ea typeface="Raleway" charset="0"/>
                <a:cs typeface="Raleway" charset="0"/>
              </a:rPr>
              <a:t>.</a:t>
            </a:r>
          </a:p>
          <a:p>
            <a:pPr marL="0" indent="0">
              <a:buNone/>
            </a:pPr>
            <a:endParaRPr lang="it-IT" dirty="0">
              <a:latin typeface="Raleway" charset="0"/>
              <a:ea typeface="Raleway" charset="0"/>
              <a:cs typeface="Raleway" charset="0"/>
            </a:endParaRPr>
          </a:p>
          <a:p>
            <a:pPr>
              <a:buFontTx/>
              <a:buChar char="-"/>
            </a:pPr>
            <a:endParaRPr lang="it-IT" dirty="0">
              <a:latin typeface="Raleway" charset="0"/>
              <a:ea typeface="Raleway" charset="0"/>
              <a:cs typeface="Raleway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0" y="5874589"/>
            <a:ext cx="12192000" cy="983411"/>
          </a:xfrm>
          <a:prstGeom prst="rect">
            <a:avLst/>
          </a:prstGeom>
          <a:solidFill>
            <a:srgbClr val="E441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it-IT" dirty="0">
                <a:effectLst/>
                <a:latin typeface="Times New Roman" charset="0"/>
              </a:rPr>
            </a:br>
            <a:endParaRPr lang="it-IT" dirty="0">
              <a:effectLst/>
              <a:latin typeface="Times New Roman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it-IT" dirty="0">
                <a:effectLst/>
                <a:latin typeface="Times New Roman" charset="0"/>
              </a:rPr>
            </a:br>
            <a:endParaRPr lang="it-IT" dirty="0">
              <a:effectLst/>
              <a:latin typeface="Times New Roman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it-IT" dirty="0">
                <a:effectLst/>
                <a:latin typeface="Times New Roman" charset="0"/>
              </a:rPr>
            </a:br>
            <a:endParaRPr lang="it-IT" dirty="0">
              <a:effectLst/>
              <a:latin typeface="Times New Roman" charset="0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1506" y="5960898"/>
            <a:ext cx="2377944" cy="915148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1506" y="187845"/>
            <a:ext cx="2219216" cy="635458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0" y="6181628"/>
            <a:ext cx="3541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Raleway" charset="0"/>
                <a:ea typeface="Raleway" charset="0"/>
                <a:cs typeface="Raleway" charset="0"/>
              </a:rPr>
              <a:t>2017-1-DE03-KA201-035615</a:t>
            </a:r>
            <a:endParaRPr lang="it-IT" dirty="0">
              <a:latin typeface="Raleway" charset="0"/>
              <a:ea typeface="Raleway" charset="0"/>
              <a:cs typeface="Raleway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2010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pc="600" dirty="0">
                <a:latin typeface="Walkway Black" charset="0"/>
                <a:ea typeface="Walkway Black" charset="0"/>
                <a:cs typeface="Walkway Black" charset="0"/>
              </a:rPr>
              <a:t>Magazinul de suvenire</a:t>
            </a:r>
            <a:endParaRPr lang="it-IT" dirty="0">
              <a:latin typeface="Walkway Black" charset="0"/>
              <a:ea typeface="Walkway Black" charset="0"/>
              <a:cs typeface="Walkway Black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>
                <a:latin typeface="Raleway" charset="0"/>
                <a:ea typeface="Raleway" charset="0"/>
                <a:cs typeface="Raleway" charset="0"/>
              </a:rPr>
              <a:t>6) </a:t>
            </a:r>
            <a:r>
              <a:rPr lang="ro-RO" dirty="0">
                <a:latin typeface="Raleway" charset="0"/>
                <a:ea typeface="Raleway" charset="0"/>
                <a:cs typeface="Raleway" charset="0"/>
              </a:rPr>
              <a:t>Tipăriți </a:t>
            </a:r>
            <a:r>
              <a:rPr lang="it-IT" dirty="0">
                <a:latin typeface="Raleway" charset="0"/>
                <a:ea typeface="Raleway" charset="0"/>
                <a:cs typeface="Raleway" charset="0"/>
              </a:rPr>
              <a:t>3D </a:t>
            </a:r>
            <a:r>
              <a:rPr lang="ro-RO" dirty="0">
                <a:latin typeface="Raleway" charset="0"/>
                <a:ea typeface="Raleway" charset="0"/>
                <a:cs typeface="Raleway" charset="0"/>
              </a:rPr>
              <a:t>obiectele</a:t>
            </a:r>
            <a:r>
              <a:rPr lang="it-IT" dirty="0">
                <a:latin typeface="Raleway" charset="0"/>
                <a:ea typeface="Raleway" charset="0"/>
                <a:cs typeface="Raleway" charset="0"/>
              </a:rPr>
              <a:t>.</a:t>
            </a:r>
          </a:p>
          <a:p>
            <a:pPr marL="0" indent="0">
              <a:buNone/>
            </a:pPr>
            <a:r>
              <a:rPr lang="it-IT" dirty="0">
                <a:latin typeface="Raleway" charset="0"/>
                <a:ea typeface="Raleway" charset="0"/>
                <a:cs typeface="Raleway" charset="0"/>
              </a:rPr>
              <a:t>7) </a:t>
            </a:r>
            <a:r>
              <a:rPr lang="ro-RO" dirty="0">
                <a:latin typeface="Raleway" charset="0"/>
                <a:ea typeface="Raleway" charset="0"/>
                <a:cs typeface="Raleway" charset="0"/>
              </a:rPr>
              <a:t>După ce fiecare elev a terminat de tipărit și colectat informații despre obiect, organizați un </a:t>
            </a:r>
            <a:r>
              <a:rPr lang="en-US" dirty="0">
                <a:latin typeface="Raleway" charset="0"/>
                <a:ea typeface="Raleway" charset="0"/>
                <a:cs typeface="Raleway" charset="0"/>
              </a:rPr>
              <a:t>&lt;&lt;</a:t>
            </a:r>
            <a:r>
              <a:rPr lang="ro-RO" dirty="0">
                <a:latin typeface="Raleway" charset="0"/>
                <a:ea typeface="Raleway" charset="0"/>
                <a:cs typeface="Raleway" charset="0"/>
              </a:rPr>
              <a:t>stand</a:t>
            </a:r>
            <a:r>
              <a:rPr lang="en-US" dirty="0">
                <a:latin typeface="Raleway" charset="0"/>
                <a:ea typeface="Raleway" charset="0"/>
                <a:cs typeface="Raleway" charset="0"/>
              </a:rPr>
              <a:t>&gt;&gt;</a:t>
            </a:r>
            <a:r>
              <a:rPr lang="it-IT" dirty="0">
                <a:latin typeface="Raleway" charset="0"/>
                <a:ea typeface="Raleway" charset="0"/>
                <a:cs typeface="Raleway" charset="0"/>
              </a:rPr>
              <a:t>.</a:t>
            </a:r>
          </a:p>
          <a:p>
            <a:pPr marL="0" indent="0">
              <a:buNone/>
            </a:pPr>
            <a:r>
              <a:rPr lang="it-IT" dirty="0">
                <a:latin typeface="Raleway" charset="0"/>
                <a:ea typeface="Raleway" charset="0"/>
                <a:cs typeface="Raleway" charset="0"/>
              </a:rPr>
              <a:t>8) </a:t>
            </a:r>
            <a:r>
              <a:rPr lang="ro-RO" dirty="0">
                <a:latin typeface="Raleway" charset="0"/>
                <a:ea typeface="Raleway" charset="0"/>
                <a:cs typeface="Raleway" charset="0"/>
              </a:rPr>
              <a:t>Împărțiți-vă în două grupuri: </a:t>
            </a:r>
            <a:r>
              <a:rPr lang="en-US" dirty="0">
                <a:latin typeface="Raleway" charset="0"/>
                <a:ea typeface="Raleway" charset="0"/>
                <a:cs typeface="Raleway" charset="0"/>
              </a:rPr>
              <a:t>“</a:t>
            </a:r>
            <a:r>
              <a:rPr lang="ro-RO" dirty="0">
                <a:latin typeface="Raleway" charset="0"/>
                <a:ea typeface="Raleway" charset="0"/>
                <a:cs typeface="Raleway" charset="0"/>
              </a:rPr>
              <a:t>cumpărători</a:t>
            </a:r>
            <a:r>
              <a:rPr lang="en-US" dirty="0">
                <a:latin typeface="Raleway" charset="0"/>
                <a:ea typeface="Raleway" charset="0"/>
                <a:cs typeface="Raleway" charset="0"/>
              </a:rPr>
              <a:t>”</a:t>
            </a:r>
            <a:r>
              <a:rPr lang="ro-RO" dirty="0">
                <a:latin typeface="Raleway" charset="0"/>
                <a:ea typeface="Raleway" charset="0"/>
                <a:cs typeface="Raleway" charset="0"/>
              </a:rPr>
              <a:t> și </a:t>
            </a:r>
            <a:r>
              <a:rPr lang="en-US" dirty="0">
                <a:latin typeface="Raleway" charset="0"/>
                <a:ea typeface="Raleway" charset="0"/>
                <a:cs typeface="Raleway" charset="0"/>
              </a:rPr>
              <a:t>“</a:t>
            </a:r>
            <a:r>
              <a:rPr lang="ro-RO" dirty="0">
                <a:latin typeface="Raleway" charset="0"/>
                <a:ea typeface="Raleway" charset="0"/>
                <a:cs typeface="Raleway" charset="0"/>
              </a:rPr>
              <a:t>vânzători</a:t>
            </a:r>
            <a:r>
              <a:rPr lang="en-US" dirty="0">
                <a:latin typeface="Raleway" charset="0"/>
                <a:ea typeface="Raleway" charset="0"/>
                <a:cs typeface="Raleway" charset="0"/>
              </a:rPr>
              <a:t>”</a:t>
            </a:r>
            <a:r>
              <a:rPr lang="ro-RO" dirty="0">
                <a:latin typeface="Raleway" charset="0"/>
                <a:ea typeface="Raleway" charset="0"/>
                <a:cs typeface="Raleway" charset="0"/>
              </a:rPr>
              <a:t> și pregătiți dialoguri </a:t>
            </a:r>
            <a:r>
              <a:rPr lang="en-US" dirty="0" err="1">
                <a:latin typeface="Raleway" charset="0"/>
                <a:ea typeface="Raleway" charset="0"/>
                <a:cs typeface="Raleway" charset="0"/>
              </a:rPr>
              <a:t>scurte</a:t>
            </a:r>
            <a:r>
              <a:rPr lang="en-US" dirty="0">
                <a:latin typeface="Raleway" charset="0"/>
                <a:ea typeface="Raleway" charset="0"/>
                <a:cs typeface="Raleway" charset="0"/>
              </a:rPr>
              <a:t> </a:t>
            </a:r>
            <a:r>
              <a:rPr lang="it-IT" dirty="0">
                <a:latin typeface="Raleway" charset="0"/>
                <a:ea typeface="Raleway" charset="0"/>
                <a:cs typeface="Raleway" charset="0"/>
              </a:rPr>
              <a:t>(Bun</a:t>
            </a:r>
            <a:r>
              <a:rPr lang="ro-RO" dirty="0">
                <a:latin typeface="Raleway" charset="0"/>
                <a:ea typeface="Raleway" charset="0"/>
                <a:cs typeface="Raleway" charset="0"/>
              </a:rPr>
              <a:t>ă</a:t>
            </a:r>
            <a:r>
              <a:rPr lang="it-IT" dirty="0">
                <a:latin typeface="Raleway" charset="0"/>
                <a:ea typeface="Raleway" charset="0"/>
                <a:cs typeface="Raleway" charset="0"/>
              </a:rPr>
              <a:t>, </a:t>
            </a:r>
            <a:r>
              <a:rPr lang="ro-RO" dirty="0">
                <a:latin typeface="Raleway" charset="0"/>
                <a:ea typeface="Raleway" charset="0"/>
                <a:cs typeface="Raleway" charset="0"/>
              </a:rPr>
              <a:t>ce doriți să cumpărați</a:t>
            </a:r>
            <a:r>
              <a:rPr lang="it-IT" dirty="0">
                <a:latin typeface="Raleway" charset="0"/>
                <a:ea typeface="Raleway" charset="0"/>
                <a:cs typeface="Raleway" charset="0"/>
              </a:rPr>
              <a:t>? – </a:t>
            </a:r>
            <a:r>
              <a:rPr lang="ro-RO" dirty="0">
                <a:latin typeface="Raleway" charset="0"/>
                <a:ea typeface="Raleway" charset="0"/>
                <a:cs typeface="Raleway" charset="0"/>
              </a:rPr>
              <a:t>Aș dori să cumpăr un suvenir</a:t>
            </a:r>
            <a:r>
              <a:rPr lang="it-IT" dirty="0">
                <a:latin typeface="Raleway" charset="0"/>
                <a:ea typeface="Raleway" charset="0"/>
                <a:cs typeface="Raleway" charset="0"/>
              </a:rPr>
              <a:t>. – </a:t>
            </a:r>
            <a:r>
              <a:rPr lang="ro-RO" dirty="0">
                <a:latin typeface="Raleway" charset="0"/>
                <a:ea typeface="Raleway" charset="0"/>
                <a:cs typeface="Raleway" charset="0"/>
              </a:rPr>
              <a:t>Ce fel de suvenir</a:t>
            </a:r>
            <a:r>
              <a:rPr lang="it-IT" dirty="0">
                <a:latin typeface="Raleway" charset="0"/>
                <a:ea typeface="Raleway" charset="0"/>
                <a:cs typeface="Raleway" charset="0"/>
              </a:rPr>
              <a:t>? – </a:t>
            </a:r>
            <a:r>
              <a:rPr lang="ro-RO" dirty="0">
                <a:latin typeface="Raleway" charset="0"/>
                <a:ea typeface="Raleway" charset="0"/>
                <a:cs typeface="Raleway" charset="0"/>
              </a:rPr>
              <a:t>Unul care să-mi reamintească de vacanța în </a:t>
            </a:r>
            <a:r>
              <a:rPr lang="it-IT" dirty="0">
                <a:latin typeface="Raleway" charset="0"/>
                <a:ea typeface="Raleway" charset="0"/>
                <a:cs typeface="Raleway" charset="0"/>
              </a:rPr>
              <a:t>… etc….</a:t>
            </a:r>
            <a:r>
              <a:rPr lang="ro-RO" dirty="0">
                <a:latin typeface="Raleway" charset="0"/>
                <a:ea typeface="Raleway" charset="0"/>
                <a:cs typeface="Raleway" charset="0"/>
              </a:rPr>
              <a:t>)</a:t>
            </a:r>
            <a:endParaRPr lang="it-IT" dirty="0">
              <a:latin typeface="Raleway" charset="0"/>
              <a:ea typeface="Raleway" charset="0"/>
              <a:cs typeface="Raleway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0" y="5874589"/>
            <a:ext cx="12192000" cy="983411"/>
          </a:xfrm>
          <a:prstGeom prst="rect">
            <a:avLst/>
          </a:prstGeom>
          <a:solidFill>
            <a:srgbClr val="E441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it-IT" dirty="0">
                <a:effectLst/>
                <a:latin typeface="Times New Roman" charset="0"/>
              </a:rPr>
            </a:br>
            <a:endParaRPr lang="it-IT" dirty="0">
              <a:effectLst/>
              <a:latin typeface="Times New Roman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it-IT" dirty="0">
                <a:effectLst/>
                <a:latin typeface="Times New Roman" charset="0"/>
              </a:rPr>
            </a:br>
            <a:endParaRPr lang="it-IT" dirty="0">
              <a:effectLst/>
              <a:latin typeface="Times New Roman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it-IT" dirty="0">
                <a:effectLst/>
                <a:latin typeface="Times New Roman" charset="0"/>
              </a:rPr>
            </a:br>
            <a:endParaRPr lang="it-IT" dirty="0">
              <a:effectLst/>
              <a:latin typeface="Times New Roman" charset="0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1506" y="5960898"/>
            <a:ext cx="2377944" cy="915148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1506" y="187845"/>
            <a:ext cx="2219216" cy="635458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0" y="6181628"/>
            <a:ext cx="3541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Raleway" charset="0"/>
                <a:ea typeface="Raleway" charset="0"/>
                <a:cs typeface="Raleway" charset="0"/>
              </a:rPr>
              <a:t>2017-1-DE03-KA201-035615</a:t>
            </a:r>
            <a:endParaRPr lang="it-IT" dirty="0">
              <a:latin typeface="Raleway" charset="0"/>
              <a:ea typeface="Raleway" charset="0"/>
              <a:cs typeface="Raleway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56733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pc="600" dirty="0">
                <a:latin typeface="Walkway Black" charset="0"/>
                <a:ea typeface="Walkway Black" charset="0"/>
                <a:cs typeface="Walkway Black" charset="0"/>
              </a:rPr>
              <a:t>Magazinul de suvenire</a:t>
            </a:r>
            <a:endParaRPr lang="it-IT" dirty="0">
              <a:latin typeface="Walkway Black" charset="0"/>
              <a:ea typeface="Walkway Black" charset="0"/>
              <a:cs typeface="Walkway Black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o-RO" dirty="0">
                <a:latin typeface="Raleway" charset="0"/>
                <a:ea typeface="Raleway" charset="0"/>
                <a:cs typeface="Raleway" charset="0"/>
              </a:rPr>
              <a:t>În plus</a:t>
            </a:r>
            <a:r>
              <a:rPr lang="it-IT" dirty="0">
                <a:latin typeface="Raleway" charset="0"/>
                <a:ea typeface="Raleway" charset="0"/>
                <a:cs typeface="Raleway" charset="0"/>
              </a:rPr>
              <a:t>:</a:t>
            </a:r>
          </a:p>
          <a:p>
            <a:pPr marL="0" indent="0">
              <a:buNone/>
            </a:pPr>
            <a:r>
              <a:rPr lang="ro-RO" dirty="0">
                <a:latin typeface="Raleway" charset="0"/>
                <a:ea typeface="Raleway" charset="0"/>
                <a:cs typeface="Raleway" charset="0"/>
              </a:rPr>
              <a:t>Puteți vinde suvenirele în Zilele porților deschise ale școlii și să donați banii organizației </a:t>
            </a:r>
            <a:r>
              <a:rPr lang="it-IT" dirty="0">
                <a:latin typeface="Raleway" charset="0"/>
                <a:ea typeface="Raleway" charset="0"/>
                <a:cs typeface="Raleway" charset="0"/>
              </a:rPr>
              <a:t>enablingthefuture.org </a:t>
            </a:r>
            <a:r>
              <a:rPr lang="ro-RO" dirty="0">
                <a:latin typeface="Raleway" charset="0"/>
                <a:ea typeface="Raleway" charset="0"/>
                <a:cs typeface="Raleway" charset="0"/>
              </a:rPr>
              <a:t>sau altei organizații umanitare</a:t>
            </a:r>
            <a:r>
              <a:rPr lang="it-IT" dirty="0">
                <a:latin typeface="Raleway" charset="0"/>
                <a:ea typeface="Raleway" charset="0"/>
                <a:cs typeface="Raleway" charset="0"/>
              </a:rPr>
              <a:t>.</a:t>
            </a:r>
          </a:p>
          <a:p>
            <a:pPr marL="0" indent="0">
              <a:buNone/>
            </a:pPr>
            <a:endParaRPr lang="it-IT" dirty="0">
              <a:latin typeface="Raleway" charset="0"/>
              <a:ea typeface="Raleway" charset="0"/>
              <a:cs typeface="Raleway" charset="0"/>
            </a:endParaRPr>
          </a:p>
          <a:p>
            <a:pPr marL="0" indent="0">
              <a:buNone/>
            </a:pPr>
            <a:r>
              <a:rPr lang="ro-RO" dirty="0">
                <a:latin typeface="Raleway" charset="0"/>
                <a:ea typeface="Raleway" charset="0"/>
                <a:cs typeface="Raleway" charset="0"/>
              </a:rPr>
              <a:t>Succes</a:t>
            </a:r>
            <a:r>
              <a:rPr lang="it-IT" dirty="0">
                <a:latin typeface="Raleway" charset="0"/>
                <a:ea typeface="Raleway" charset="0"/>
                <a:cs typeface="Raleway" charset="0"/>
              </a:rPr>
              <a:t>!</a:t>
            </a:r>
          </a:p>
          <a:p>
            <a:pPr marL="0" indent="0">
              <a:buNone/>
            </a:pPr>
            <a:endParaRPr lang="it-IT" dirty="0">
              <a:latin typeface="Raleway" charset="0"/>
              <a:ea typeface="Raleway" charset="0"/>
              <a:cs typeface="Raleway" charset="0"/>
            </a:endParaRPr>
          </a:p>
          <a:p>
            <a:pPr marL="0" indent="0">
              <a:buNone/>
            </a:pPr>
            <a:endParaRPr lang="it-IT" dirty="0">
              <a:latin typeface="Raleway" charset="0"/>
              <a:ea typeface="Raleway" charset="0"/>
              <a:cs typeface="Raleway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0" y="5874589"/>
            <a:ext cx="12192000" cy="983411"/>
          </a:xfrm>
          <a:prstGeom prst="rect">
            <a:avLst/>
          </a:prstGeom>
          <a:solidFill>
            <a:srgbClr val="E441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it-IT" dirty="0">
                <a:effectLst/>
                <a:latin typeface="Times New Roman" charset="0"/>
              </a:rPr>
            </a:br>
            <a:endParaRPr lang="it-IT" dirty="0">
              <a:effectLst/>
              <a:latin typeface="Times New Roman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it-IT" dirty="0">
                <a:effectLst/>
                <a:latin typeface="Times New Roman" charset="0"/>
              </a:rPr>
            </a:br>
            <a:endParaRPr lang="it-IT" dirty="0">
              <a:effectLst/>
              <a:latin typeface="Times New Roman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it-IT" dirty="0">
                <a:effectLst/>
                <a:latin typeface="Times New Roman" charset="0"/>
              </a:rPr>
            </a:br>
            <a:endParaRPr lang="it-IT" dirty="0">
              <a:effectLst/>
              <a:latin typeface="Times New Roman" charset="0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1506" y="5960898"/>
            <a:ext cx="2377944" cy="915148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1506" y="187845"/>
            <a:ext cx="2219216" cy="635458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0" y="6181628"/>
            <a:ext cx="3541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Raleway" charset="0"/>
                <a:ea typeface="Raleway" charset="0"/>
                <a:cs typeface="Raleway" charset="0"/>
              </a:rPr>
              <a:t>2017-1-DE03-KA201-035615</a:t>
            </a:r>
            <a:endParaRPr lang="it-IT" dirty="0">
              <a:latin typeface="Raleway" charset="0"/>
              <a:ea typeface="Raleway" charset="0"/>
              <a:cs typeface="Raleway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19056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1" id="{BC2E50F2-C952-304F-81A0-22F5A353AFDB}" vid="{FFF54A2B-405F-BA4A-B669-4601D244C458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presentation_layout</Template>
  <TotalTime>47</TotalTime>
  <Words>379</Words>
  <Application>Microsoft Office PowerPoint</Application>
  <PresentationFormat>Widescreen</PresentationFormat>
  <Paragraphs>68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Raleway</vt:lpstr>
      <vt:lpstr>Times New Roman</vt:lpstr>
      <vt:lpstr>Walkway Black</vt:lpstr>
      <vt:lpstr>Tema di Office</vt:lpstr>
      <vt:lpstr>Magazinul de suvenire </vt:lpstr>
      <vt:lpstr>Magazinul de suvenire</vt:lpstr>
      <vt:lpstr>Magazinul de suvenire</vt:lpstr>
      <vt:lpstr>Magazinul de suvenire</vt:lpstr>
      <vt:lpstr>Magazinul de suvenire</vt:lpstr>
      <vt:lpstr>Magazinul de suvenire</vt:lpstr>
      <vt:lpstr>Magazinul de suvenire</vt:lpstr>
      <vt:lpstr>Magazinul de suvenire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</dc:title>
  <dc:creator>Katrin</dc:creator>
  <cp:lastModifiedBy>Ana Suduc</cp:lastModifiedBy>
  <cp:revision>29</cp:revision>
  <dcterms:created xsi:type="dcterms:W3CDTF">2018-06-07T08:09:47Z</dcterms:created>
  <dcterms:modified xsi:type="dcterms:W3CDTF">2019-10-28T08:13:28Z</dcterms:modified>
</cp:coreProperties>
</file>