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30"/>
  </p:notesMasterIdLst>
  <p:handoutMasterIdLst>
    <p:handoutMasterId r:id="rId31"/>
  </p:handoutMasterIdLst>
  <p:sldIdLst>
    <p:sldId id="256" r:id="rId4"/>
    <p:sldId id="261" r:id="rId5"/>
    <p:sldId id="264" r:id="rId6"/>
    <p:sldId id="306" r:id="rId7"/>
    <p:sldId id="307" r:id="rId8"/>
    <p:sldId id="308" r:id="rId9"/>
    <p:sldId id="309" r:id="rId10"/>
    <p:sldId id="316" r:id="rId11"/>
    <p:sldId id="310" r:id="rId12"/>
    <p:sldId id="317" r:id="rId13"/>
    <p:sldId id="318" r:id="rId14"/>
    <p:sldId id="319" r:id="rId15"/>
    <p:sldId id="320" r:id="rId16"/>
    <p:sldId id="321" r:id="rId17"/>
    <p:sldId id="322" r:id="rId18"/>
    <p:sldId id="311" r:id="rId19"/>
    <p:sldId id="312" r:id="rId20"/>
    <p:sldId id="313" r:id="rId21"/>
    <p:sldId id="314" r:id="rId22"/>
    <p:sldId id="315" r:id="rId23"/>
    <p:sldId id="323" r:id="rId24"/>
    <p:sldId id="327" r:id="rId25"/>
    <p:sldId id="324" r:id="rId26"/>
    <p:sldId id="325" r:id="rId27"/>
    <p:sldId id="302" r:id="rId28"/>
    <p:sldId id="272" r:id="rId29"/>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D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68" y="52"/>
      </p:cViewPr>
      <p:guideLst>
        <p:guide orient="horz" pos="1801"/>
        <p:guide pos="2880"/>
      </p:guideLst>
    </p:cSldViewPr>
  </p:slideViewPr>
  <p:notesTextViewPr>
    <p:cViewPr>
      <p:scale>
        <a:sx n="1" d="1"/>
        <a:sy n="1" d="1"/>
      </p:scale>
      <p:origin x="0" y="0"/>
    </p:cViewPr>
  </p:notesTextViewPr>
  <p:notesViewPr>
    <p:cSldViewPr showGuides="1">
      <p:cViewPr varScale="1">
        <p:scale>
          <a:sx n="83" d="100"/>
          <a:sy n="83" d="100"/>
        </p:scale>
        <p:origin x="47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8FEF09C3-5432-4DA0-9890-3050357C5E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9227E202-B8C5-4411-9AB9-001230F366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C0FA2-A713-4856-8F75-7FAFAF357361}" type="datetimeFigureOut">
              <a:rPr lang="ko-KR" altLang="en-US" smtClean="0"/>
              <a:pPr/>
              <a:t>2019-10-30</a:t>
            </a:fld>
            <a:endParaRPr lang="ko-KR" altLang="en-US"/>
          </a:p>
        </p:txBody>
      </p:sp>
      <p:sp>
        <p:nvSpPr>
          <p:cNvPr id="4" name="바닥글 개체 틀 3">
            <a:extLst>
              <a:ext uri="{FF2B5EF4-FFF2-40B4-BE49-F238E27FC236}">
                <a16:creationId xmlns:a16="http://schemas.microsoft.com/office/drawing/2014/main" id="{A05FDCCD-9920-4087-A8EF-840D6BF967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1B30773E-42C5-4B13-84D2-DE05FB0C34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A52E6A-8C14-4F5B-B0CB-3A4FCBC8D1E8}" type="slidenum">
              <a:rPr lang="ko-KR" altLang="en-US" smtClean="0"/>
              <a:pPr/>
              <a:t>‹#›</a:t>
            </a:fld>
            <a:endParaRPr lang="ko-KR" altLang="en-US"/>
          </a:p>
        </p:txBody>
      </p:sp>
    </p:spTree>
    <p:extLst>
      <p:ext uri="{BB962C8B-B14F-4D97-AF65-F5344CB8AC3E}">
        <p14:creationId xmlns:p14="http://schemas.microsoft.com/office/powerpoint/2010/main" val="1617795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8866FF-EA9A-44BA-8DB2-FB8E70490571}" type="datetimeFigureOut">
              <a:rPr lang="ko-KR" altLang="en-US" smtClean="0"/>
              <a:pPr/>
              <a:t>2019-10-30</a:t>
            </a:fld>
            <a:endParaRPr lang="ko-KR"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789A33-A361-4541-B6A7-456994CC0C02}" type="slidenum">
              <a:rPr lang="ko-KR" altLang="en-US" smtClean="0"/>
              <a:pPr/>
              <a:t>‹#›</a:t>
            </a:fld>
            <a:endParaRPr lang="ko-KR" altLang="en-US"/>
          </a:p>
        </p:txBody>
      </p:sp>
    </p:spTree>
    <p:extLst>
      <p:ext uri="{BB962C8B-B14F-4D97-AF65-F5344CB8AC3E}">
        <p14:creationId xmlns:p14="http://schemas.microsoft.com/office/powerpoint/2010/main" val="382456447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649293" y="1563638"/>
            <a:ext cx="3845416" cy="1080121"/>
          </a:xfrm>
          <a:prstGeom prst="rect">
            <a:avLst/>
          </a:prstGeom>
        </p:spPr>
        <p:txBody>
          <a:bodyPr anchor="ctr"/>
          <a:lstStyle>
            <a:lvl1pPr marL="0" indent="0" algn="ctr">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2649145" y="2634232"/>
            <a:ext cx="3845416" cy="799934"/>
          </a:xfrm>
          <a:prstGeom prst="rect">
            <a:avLst/>
          </a:prstGeom>
        </p:spPr>
        <p:txBody>
          <a:bodyPr anchor="ctr"/>
          <a:lstStyle>
            <a:lvl1pPr marL="0" indent="0" algn="ctr">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a:t>
            </a:r>
          </a:p>
          <a:p>
            <a:pPr lvl="0"/>
            <a:r>
              <a:rPr lang="en-US" altLang="ko-KR" dirty="0"/>
              <a:t>OF YOUR </a:t>
            </a:r>
          </a:p>
          <a:p>
            <a:pPr lvl="0"/>
            <a:r>
              <a:rPr lang="en-US" altLang="ko-KR" dirty="0"/>
              <a:t>PRESENTATION HERE</a:t>
            </a:r>
            <a:endParaRPr lang="ko-KR" altLang="en-US" dirty="0"/>
          </a:p>
        </p:txBody>
      </p:sp>
      <p:grpSp>
        <p:nvGrpSpPr>
          <p:cNvPr id="4" name="Group 3"/>
          <p:cNvGrpSpPr/>
          <p:nvPr userDrawn="1"/>
        </p:nvGrpSpPr>
        <p:grpSpPr>
          <a:xfrm>
            <a:off x="1944300" y="0"/>
            <a:ext cx="5255402" cy="5143500"/>
            <a:chOff x="1619672" y="548680"/>
            <a:chExt cx="5904656" cy="5778928"/>
          </a:xfrm>
        </p:grpSpPr>
        <p:sp>
          <p:nvSpPr>
            <p:cNvPr id="5" name="Oval 4"/>
            <p:cNvSpPr/>
            <p:nvPr userDrawn="1"/>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6" name="Oval 5"/>
            <p:cNvSpPr/>
            <p:nvPr userDrawn="1"/>
          </p:nvSpPr>
          <p:spPr>
            <a:xfrm>
              <a:off x="2483768" y="1340768"/>
              <a:ext cx="4176464" cy="4176464"/>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7" name="Straight Connector 6"/>
            <p:cNvCxnSpPr/>
            <p:nvPr userDrawn="1"/>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33116" y="843558"/>
            <a:ext cx="8077768" cy="2160240"/>
          </a:xfrm>
          <a:prstGeom prst="rect">
            <a:avLst/>
          </a:prstGeom>
          <a:solidFill>
            <a:schemeClr val="bg1">
              <a:lumMod val="95000"/>
            </a:schemeClr>
          </a:solidFill>
          <a:ln w="38100">
            <a:noFill/>
          </a:ln>
        </p:spPr>
        <p:txBody>
          <a:bodyPr anchor="ctr"/>
          <a:lstStyle>
            <a:lvl1pPr marL="0" indent="0" algn="ctr">
              <a:buNone/>
              <a:defRPr sz="14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3" hasCustomPrompt="1"/>
          </p:nvPr>
        </p:nvSpPr>
        <p:spPr>
          <a:xfrm>
            <a:off x="4031416" y="2475359"/>
            <a:ext cx="1062118" cy="1062118"/>
          </a:xfrm>
          <a:prstGeom prst="ellipse">
            <a:avLst/>
          </a:prstGeom>
          <a:solidFill>
            <a:schemeClr val="bg1">
              <a:lumMod val="95000"/>
            </a:schemeClr>
          </a:solidFill>
          <a:ln w="381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596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Rectangle 2"/>
          <p:cNvSpPr/>
          <p:nvPr userDrawn="1"/>
        </p:nvSpPr>
        <p:spPr>
          <a:xfrm>
            <a:off x="6012160" y="0"/>
            <a:ext cx="313184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Picture Placeholder 2"/>
          <p:cNvSpPr>
            <a:spLocks noGrp="1"/>
          </p:cNvSpPr>
          <p:nvPr>
            <p:ph type="pic" idx="1" hasCustomPrompt="1"/>
          </p:nvPr>
        </p:nvSpPr>
        <p:spPr>
          <a:xfrm>
            <a:off x="3131840" y="0"/>
            <a:ext cx="288032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3322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2" name="Rectangle 1"/>
          <p:cNvSpPr/>
          <p:nvPr userDrawn="1"/>
        </p:nvSpPr>
        <p:spPr>
          <a:xfrm>
            <a:off x="8244000" y="0"/>
            <a:ext cx="900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 name="Picture Placeholder 2"/>
          <p:cNvSpPr>
            <a:spLocks noGrp="1"/>
          </p:cNvSpPr>
          <p:nvPr>
            <p:ph type="pic" idx="12" hasCustomPrompt="1"/>
          </p:nvPr>
        </p:nvSpPr>
        <p:spPr>
          <a:xfrm>
            <a:off x="5811908" y="0"/>
            <a:ext cx="2448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2477595" y="0"/>
            <a:ext cx="2448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Rectangle 4"/>
          <p:cNvSpPr/>
          <p:nvPr userDrawn="1"/>
        </p:nvSpPr>
        <p:spPr>
          <a:xfrm>
            <a:off x="4916268" y="0"/>
            <a:ext cx="900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231730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429444" y="915566"/>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5" hasCustomPrompt="1"/>
          </p:nvPr>
        </p:nvSpPr>
        <p:spPr>
          <a:xfrm>
            <a:off x="4644008" y="915566"/>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6" hasCustomPrompt="1"/>
          </p:nvPr>
        </p:nvSpPr>
        <p:spPr>
          <a:xfrm>
            <a:off x="429444" y="2912740"/>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BASIC LAYOUT</a:t>
            </a:r>
          </a:p>
        </p:txBody>
      </p:sp>
      <p:sp>
        <p:nvSpPr>
          <p:cNvPr id="9" name="Rectangle 8"/>
          <p:cNvSpPr/>
          <p:nvPr userDrawn="1"/>
        </p:nvSpPr>
        <p:spPr>
          <a:xfrm>
            <a:off x="4644464" y="2912740"/>
            <a:ext cx="4104000" cy="18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85576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2" name="Rectangle 1"/>
          <p:cNvSpPr/>
          <p:nvPr userDrawn="1"/>
        </p:nvSpPr>
        <p:spPr>
          <a:xfrm>
            <a:off x="4583048" y="0"/>
            <a:ext cx="2286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Picture Placeholder 2"/>
          <p:cNvSpPr>
            <a:spLocks noGrp="1"/>
          </p:cNvSpPr>
          <p:nvPr>
            <p:ph type="pic" idx="10" hasCustomPrompt="1"/>
          </p:nvPr>
        </p:nvSpPr>
        <p:spPr>
          <a:xfrm>
            <a:off x="6858000" y="698778"/>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1" hasCustomPrompt="1"/>
          </p:nvPr>
        </p:nvSpPr>
        <p:spPr>
          <a:xfrm>
            <a:off x="4583048" y="2578606"/>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2298953" y="699542"/>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0" y="2579370"/>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81159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323528" y="248444"/>
            <a:ext cx="3294112"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4" hasCustomPrompt="1"/>
          </p:nvPr>
        </p:nvSpPr>
        <p:spPr>
          <a:xfrm>
            <a:off x="3671560" y="1832620"/>
            <a:ext cx="151200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5" hasCustomPrompt="1"/>
          </p:nvPr>
        </p:nvSpPr>
        <p:spPr>
          <a:xfrm>
            <a:off x="2105640" y="3416796"/>
            <a:ext cx="307792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6" hasCustomPrompt="1"/>
          </p:nvPr>
        </p:nvSpPr>
        <p:spPr>
          <a:xfrm>
            <a:off x="323528" y="1832620"/>
            <a:ext cx="172819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7" hasCustomPrompt="1"/>
          </p:nvPr>
        </p:nvSpPr>
        <p:spPr>
          <a:xfrm>
            <a:off x="2105640" y="1832049"/>
            <a:ext cx="151200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8" hasCustomPrompt="1"/>
          </p:nvPr>
        </p:nvSpPr>
        <p:spPr>
          <a:xfrm>
            <a:off x="3671560" y="248444"/>
            <a:ext cx="151200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483147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2" descr="D:\Fullppt\005-PNG이미지\노트북.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35896" y="1019175"/>
            <a:ext cx="6011911" cy="3057758"/>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5283453" y="1415430"/>
            <a:ext cx="2834003" cy="211421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97966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ages and Conten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48247" y="1275606"/>
            <a:ext cx="2526010" cy="25186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88607" y="1275606"/>
            <a:ext cx="2526010" cy="251861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1748616" y="1374406"/>
            <a:ext cx="2319328"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4986924" y="1374406"/>
            <a:ext cx="2319328"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7"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16357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2" descr="D:\Fullppt\PNG이미지\핸드폰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40152" y="1023301"/>
            <a:ext cx="3024336" cy="3662411"/>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idx="1" hasCustomPrompt="1"/>
          </p:nvPr>
        </p:nvSpPr>
        <p:spPr>
          <a:xfrm>
            <a:off x="6687664" y="1164297"/>
            <a:ext cx="1744194" cy="26942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2" hasCustomPrompt="1"/>
          </p:nvPr>
        </p:nvSpPr>
        <p:spPr>
          <a:xfrm>
            <a:off x="5196830" y="1426241"/>
            <a:ext cx="1744194" cy="26942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92235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354008" y="1131589"/>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73818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1944300" y="0"/>
            <a:ext cx="5255402" cy="5143500"/>
            <a:chOff x="1619672" y="548680"/>
            <a:chExt cx="5904656" cy="5778928"/>
          </a:xfrm>
        </p:grpSpPr>
        <p:sp>
          <p:nvSpPr>
            <p:cNvPr id="5" name="Oval 4"/>
            <p:cNvSpPr/>
            <p:nvPr userDrawn="1"/>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6" name="Oval 5"/>
            <p:cNvSpPr/>
            <p:nvPr userDrawn="1"/>
          </p:nvSpPr>
          <p:spPr>
            <a:xfrm>
              <a:off x="2483768" y="1340768"/>
              <a:ext cx="4176464" cy="4176464"/>
            </a:xfrm>
            <a:prstGeom prst="ellipse">
              <a:avLst/>
            </a:prstGeom>
            <a:blipFill>
              <a:blip r:embed="rId2" cstate="print"/>
              <a:stretch>
                <a:fillRect/>
              </a:stretch>
            </a:blip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7" name="Straight Connector 6"/>
            <p:cNvCxnSpPr/>
            <p:nvPr userDrawn="1"/>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
        <p:nvSpPr>
          <p:cNvPr id="10" name="Text Placeholder 9"/>
          <p:cNvSpPr>
            <a:spLocks noGrp="1"/>
          </p:cNvSpPr>
          <p:nvPr>
            <p:ph type="body" sz="quarter" idx="10" hasCustomPrompt="1"/>
          </p:nvPr>
        </p:nvSpPr>
        <p:spPr>
          <a:xfrm>
            <a:off x="0" y="2105794"/>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2681858"/>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95936" y="2253238"/>
            <a:ext cx="5148064" cy="473576"/>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995936" y="2726814"/>
            <a:ext cx="51480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2" name="Group 7"/>
          <p:cNvGrpSpPr/>
          <p:nvPr userDrawn="1"/>
        </p:nvGrpSpPr>
        <p:grpSpPr>
          <a:xfrm>
            <a:off x="941932" y="1244876"/>
            <a:ext cx="2693964" cy="2636602"/>
            <a:chOff x="1619672" y="548680"/>
            <a:chExt cx="5904656" cy="5778928"/>
          </a:xfrm>
        </p:grpSpPr>
        <p:sp>
          <p:nvSpPr>
            <p:cNvPr id="9" name="Oval 8"/>
            <p:cNvSpPr/>
            <p:nvPr userDrawn="1"/>
          </p:nvSpPr>
          <p:spPr>
            <a:xfrm>
              <a:off x="2411760" y="1268760"/>
              <a:ext cx="4320480" cy="4320480"/>
            </a:xfrm>
            <a:prstGeom prst="ellipse">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2" name="Oval 11"/>
            <p:cNvSpPr/>
            <p:nvPr userDrawn="1"/>
          </p:nvSpPr>
          <p:spPr>
            <a:xfrm>
              <a:off x="2483768" y="1340768"/>
              <a:ext cx="4176464" cy="4176464"/>
            </a:xfrm>
            <a:prstGeom prst="ellipse">
              <a:avLst/>
            </a:prstGeom>
            <a:blipFill>
              <a:blip r:embed="rId3" cstate="print"/>
              <a:stretch>
                <a:fillRect/>
              </a:stretch>
            </a:bli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13" name="Straight Connector 12"/>
            <p:cNvCxnSpPr/>
            <p:nvPr userDrawn="1"/>
          </p:nvCxnSpPr>
          <p:spPr>
            <a:xfrm>
              <a:off x="4572000" y="548680"/>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607528"/>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732240"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619672"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156176" y="2378312"/>
              <a:ext cx="792088" cy="3306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5431496" y="1124744"/>
              <a:ext cx="432048" cy="79208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094136" y="1131624"/>
              <a:ext cx="613768" cy="7852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95736" y="2090992"/>
              <a:ext cx="898400" cy="49224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3180984" y="4941168"/>
              <a:ext cx="526920" cy="576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2456304" y="4329100"/>
              <a:ext cx="637832" cy="39604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979584" y="4142812"/>
              <a:ext cx="968680" cy="51032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431496" y="4875464"/>
              <a:ext cx="490068" cy="732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823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95936" y="2253238"/>
            <a:ext cx="5148064" cy="473576"/>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995936" y="2726814"/>
            <a:ext cx="51480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8" name="Group 7"/>
          <p:cNvGrpSpPr/>
          <p:nvPr userDrawn="1"/>
        </p:nvGrpSpPr>
        <p:grpSpPr>
          <a:xfrm>
            <a:off x="941932" y="1244876"/>
            <a:ext cx="2693964" cy="2636602"/>
            <a:chOff x="1619672" y="548680"/>
            <a:chExt cx="5904656" cy="5778928"/>
          </a:xfrm>
        </p:grpSpPr>
        <p:sp>
          <p:nvSpPr>
            <p:cNvPr id="9" name="Oval 8"/>
            <p:cNvSpPr/>
            <p:nvPr userDrawn="1"/>
          </p:nvSpPr>
          <p:spPr>
            <a:xfrm>
              <a:off x="2411760" y="1268760"/>
              <a:ext cx="4320480" cy="4320480"/>
            </a:xfrm>
            <a:prstGeom prst="ellipse">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2" name="Oval 11"/>
            <p:cNvSpPr/>
            <p:nvPr userDrawn="1"/>
          </p:nvSpPr>
          <p:spPr>
            <a:xfrm>
              <a:off x="2483768" y="1340768"/>
              <a:ext cx="4176464" cy="4176464"/>
            </a:xfrm>
            <a:prstGeom prst="ellipse">
              <a:avLst/>
            </a:prstGeom>
            <a:blipFill>
              <a:blip r:embed="rId3" cstate="print"/>
              <a:stretch>
                <a:fillRect/>
              </a:stretch>
            </a:bli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13" name="Straight Connector 12"/>
            <p:cNvCxnSpPr/>
            <p:nvPr userDrawn="1"/>
          </p:nvCxnSpPr>
          <p:spPr>
            <a:xfrm>
              <a:off x="4572000" y="548680"/>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607528"/>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732240"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619672"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156176" y="2378312"/>
              <a:ext cx="792088" cy="3306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5431496" y="1124744"/>
              <a:ext cx="432048" cy="79208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094136" y="1131624"/>
              <a:ext cx="613768" cy="7852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95736" y="2090992"/>
              <a:ext cx="898400" cy="49224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3180984" y="4941168"/>
              <a:ext cx="526920" cy="576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2456304" y="4329100"/>
              <a:ext cx="637832" cy="39604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979584" y="4142812"/>
              <a:ext cx="968680" cy="51032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431496" y="4875464"/>
              <a:ext cx="490068" cy="732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8235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3" name="Rectangle 2"/>
          <p:cNvSpPr/>
          <p:nvPr userDrawn="1"/>
        </p:nvSpPr>
        <p:spPr>
          <a:xfrm>
            <a:off x="6012160" y="0"/>
            <a:ext cx="313184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Picture Placeholder 2"/>
          <p:cNvSpPr>
            <a:spLocks noGrp="1"/>
          </p:cNvSpPr>
          <p:nvPr>
            <p:ph type="pic" idx="1" hasCustomPrompt="1"/>
          </p:nvPr>
        </p:nvSpPr>
        <p:spPr>
          <a:xfrm>
            <a:off x="3131840" y="0"/>
            <a:ext cx="288032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3322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27544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10652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381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691680" y="123478"/>
            <a:ext cx="745232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1691680" y="699542"/>
            <a:ext cx="745232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9814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2700934" y="322499"/>
            <a:ext cx="1583034" cy="1385155"/>
          </a:xfrm>
          <a:prstGeom prst="rect">
            <a:avLst/>
          </a:prstGeom>
          <a:solidFill>
            <a:schemeClr val="bg1">
              <a:lumMod val="95000"/>
            </a:schemeClr>
          </a:solidFill>
          <a:ln w="1905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2700934" y="1898609"/>
            <a:ext cx="1583034" cy="1385155"/>
          </a:xfrm>
          <a:prstGeom prst="rect">
            <a:avLst/>
          </a:prstGeom>
          <a:solidFill>
            <a:schemeClr val="bg1">
              <a:lumMod val="95000"/>
            </a:schemeClr>
          </a:solidFill>
          <a:ln w="1905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2700934" y="3474719"/>
            <a:ext cx="1583034" cy="1385155"/>
          </a:xfrm>
          <a:prstGeom prst="rect">
            <a:avLst/>
          </a:prstGeom>
          <a:solidFill>
            <a:schemeClr val="bg1">
              <a:lumMod val="95000"/>
            </a:schemeClr>
          </a:solidFill>
          <a:ln w="1905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965846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3" r:id="rId3"/>
    <p:sldLayoutId id="2147483660" r:id="rId4"/>
    <p:sldLayoutId id="2147483661" r:id="rId5"/>
    <p:sldLayoutId id="2147483662" r:id="rId6"/>
    <p:sldLayoutId id="2147483664" r:id="rId7"/>
    <p:sldLayoutId id="2147483655" r:id="rId8"/>
    <p:sldLayoutId id="2147483665" r:id="rId9"/>
    <p:sldLayoutId id="2147483666" r:id="rId10"/>
    <p:sldLayoutId id="2147483667" r:id="rId11"/>
    <p:sldLayoutId id="2147483668" r:id="rId12"/>
    <p:sldLayoutId id="2147483669" r:id="rId13"/>
    <p:sldLayoutId id="2147483673" r:id="rId14"/>
    <p:sldLayoutId id="2147483672" r:id="rId15"/>
    <p:sldLayoutId id="2147483671" r:id="rId16"/>
    <p:sldLayoutId id="2147483656" r:id="rId17"/>
    <p:sldLayoutId id="2147483675" r:id="rId18"/>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 id="2147483674"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7.png"/><Relationship Id="rId7" Type="http://schemas.openxmlformats.org/officeDocument/2006/relationships/image" Target="../media/image67.pn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66.png"/><Relationship Id="rId4" Type="http://schemas.openxmlformats.org/officeDocument/2006/relationships/image" Target="../media/image45.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2.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2.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US" altLang="ko-KR" dirty="0" err="1">
                <a:ea typeface="맑은 고딕" pitchFamily="50" charset="-127"/>
              </a:rPr>
              <a:t>Structuri</a:t>
            </a:r>
            <a:r>
              <a:rPr lang="en-US" altLang="ko-KR" dirty="0">
                <a:ea typeface="맑은 고딕" pitchFamily="50" charset="-127"/>
              </a:rPr>
              <a:t> de </a:t>
            </a:r>
            <a:r>
              <a:rPr lang="en-US" altLang="ko-KR" dirty="0" err="1">
                <a:ea typeface="맑은 고딕" pitchFamily="50" charset="-127"/>
              </a:rPr>
              <a:t>zale</a:t>
            </a:r>
            <a:endParaRPr lang="en-US" altLang="ko-KR" dirty="0"/>
          </a:p>
        </p:txBody>
      </p:sp>
      <p:sp>
        <p:nvSpPr>
          <p:cNvPr id="6" name="Text Placeholder 3"/>
          <p:cNvSpPr txBox="1">
            <a:spLocks/>
          </p:cNvSpPr>
          <p:nvPr/>
        </p:nvSpPr>
        <p:spPr>
          <a:xfrm>
            <a:off x="2801545" y="2427734"/>
            <a:ext cx="3845416" cy="799934"/>
          </a:xfrm>
          <a:prstGeom prst="rect">
            <a:avLst/>
          </a:prstGeom>
        </p:spPr>
        <p:txBody>
          <a:bodyPr anchor="ctr"/>
          <a:lstStyle/>
          <a:p>
            <a:pPr marL="0" marR="0" lvl="0" indent="0" algn="ctr"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1400" b="1" i="0" u="none" strike="noStrike" kern="1200" cap="none" spc="0" normalizeH="0" baseline="0" noProof="0" dirty="0">
                <a:ln>
                  <a:noFill/>
                </a:ln>
                <a:solidFill>
                  <a:schemeClr val="tx1">
                    <a:lumMod val="75000"/>
                    <a:lumOff val="25000"/>
                  </a:schemeClr>
                </a:solidFill>
                <a:effectLst/>
                <a:uLnTx/>
                <a:uFillTx/>
                <a:latin typeface="+mn-lt"/>
                <a:ea typeface="+mn-ea"/>
                <a:cs typeface="Arial" pitchFamily="34" charset="0"/>
              </a:rPr>
              <a:t>Erasmus+ </a:t>
            </a:r>
            <a:r>
              <a:rPr lang="en-US" altLang="ko-KR" sz="1400" b="1" dirty="0">
                <a:solidFill>
                  <a:schemeClr val="tx1">
                    <a:lumMod val="75000"/>
                    <a:lumOff val="25000"/>
                  </a:schemeClr>
                </a:solidFill>
                <a:cs typeface="Arial" pitchFamily="34" charset="0"/>
              </a:rPr>
              <a:t> </a:t>
            </a:r>
            <a:r>
              <a:rPr kumimoji="0" lang="en-US" altLang="ko-KR" sz="1400" b="1" i="0" u="none" strike="noStrike" kern="1200" cap="none" spc="0" normalizeH="0" baseline="0" noProof="0" dirty="0">
                <a:ln>
                  <a:noFill/>
                </a:ln>
                <a:solidFill>
                  <a:schemeClr val="tx1">
                    <a:lumMod val="75000"/>
                    <a:lumOff val="25000"/>
                  </a:schemeClr>
                </a:solidFill>
                <a:effectLst/>
                <a:uLnTx/>
                <a:uFillTx/>
                <a:latin typeface="+mn-lt"/>
                <a:ea typeface="+mn-ea"/>
                <a:cs typeface="Arial" pitchFamily="34" charset="0"/>
              </a:rPr>
              <a:t>We are the makers!</a:t>
            </a:r>
          </a:p>
          <a:p>
            <a:pPr marL="0" marR="0" lvl="0" indent="0" algn="ctr" defTabSz="914400" rtl="0" eaLnBrk="1" fontAlgn="auto" latinLnBrk="1" hangingPunct="1">
              <a:lnSpc>
                <a:spcPct val="100000"/>
              </a:lnSpc>
              <a:spcBef>
                <a:spcPts val="0"/>
              </a:spcBef>
              <a:spcAft>
                <a:spcPts val="0"/>
              </a:spcAft>
              <a:buClrTx/>
              <a:buSzTx/>
              <a:buFont typeface="Arial" pitchFamily="34" charset="0"/>
              <a:buNone/>
              <a:tabLst/>
              <a:defRPr/>
            </a:pPr>
            <a:r>
              <a:rPr lang="en-US" altLang="ko-KR" sz="1400" b="1" dirty="0">
                <a:solidFill>
                  <a:schemeClr val="tx1">
                    <a:lumMod val="75000"/>
                    <a:lumOff val="25000"/>
                  </a:schemeClr>
                </a:solidFill>
                <a:cs typeface="Arial" pitchFamily="34" charset="0"/>
              </a:rPr>
              <a:t>(</a:t>
            </a:r>
            <a:r>
              <a:rPr lang="en-US" altLang="ko-KR" sz="1400" b="1" dirty="0" err="1">
                <a:solidFill>
                  <a:schemeClr val="tx1">
                    <a:lumMod val="75000"/>
                    <a:lumOff val="25000"/>
                  </a:schemeClr>
                </a:solidFill>
                <a:cs typeface="Arial" pitchFamily="34" charset="0"/>
              </a:rPr>
              <a:t>Elaborat</a:t>
            </a:r>
            <a:r>
              <a:rPr lang="en-US" altLang="ko-KR" sz="1400" b="1" dirty="0">
                <a:solidFill>
                  <a:schemeClr val="tx1">
                    <a:lumMod val="75000"/>
                    <a:lumOff val="25000"/>
                  </a:schemeClr>
                </a:solidFill>
                <a:cs typeface="Arial" pitchFamily="34" charset="0"/>
              </a:rPr>
              <a:t> de </a:t>
            </a:r>
            <a:r>
              <a:rPr lang="en-US" altLang="ko-KR" sz="1400" b="1" dirty="0" err="1">
                <a:solidFill>
                  <a:schemeClr val="tx1">
                    <a:lumMod val="75000"/>
                    <a:lumOff val="25000"/>
                  </a:schemeClr>
                </a:solidFill>
                <a:cs typeface="Arial" pitchFamily="34" charset="0"/>
              </a:rPr>
              <a:t>echipa</a:t>
            </a:r>
            <a:r>
              <a:rPr lang="en-US" altLang="ko-KR" sz="1400" b="1" dirty="0">
                <a:solidFill>
                  <a:schemeClr val="tx1">
                    <a:lumMod val="75000"/>
                    <a:lumOff val="25000"/>
                  </a:schemeClr>
                </a:solidFill>
                <a:cs typeface="Arial" pitchFamily="34" charset="0"/>
              </a:rPr>
              <a:t> EDUMOTIVA)</a:t>
            </a:r>
            <a:endParaRPr kumimoji="0" lang="en-US" altLang="ko-KR" sz="1400" b="1" i="0" u="none" strike="noStrike" kern="1200" cap="none" spc="0" normalizeH="0" baseline="0" noProof="0" dirty="0">
              <a:ln>
                <a:noFill/>
              </a:ln>
              <a:solidFill>
                <a:schemeClr val="tx1">
                  <a:lumMod val="75000"/>
                  <a:lumOff val="25000"/>
                </a:schemeClr>
              </a:solidFill>
              <a:effectLst/>
              <a:uLnTx/>
              <a:uFillTx/>
              <a:latin typeface="+mn-lt"/>
              <a:ea typeface="+mn-ea"/>
              <a:cs typeface="Arial" pitchFamily="34" charset="0"/>
            </a:endParaRPr>
          </a:p>
        </p:txBody>
      </p:sp>
      <p:pic>
        <p:nvPicPr>
          <p:cNvPr id="1026" name="Immagine 1">
            <a:extLst>
              <a:ext uri="{FF2B5EF4-FFF2-40B4-BE49-F238E27FC236}">
                <a16:creationId xmlns:a16="http://schemas.microsoft.com/office/drawing/2014/main" id="{76586F90-B1A9-4E7C-A807-3A8AC9C2DE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299942"/>
            <a:ext cx="2774172" cy="68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B1CC7220-D69E-4D89-A322-F2094ED687C3}"/>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47593" y="4299942"/>
            <a:ext cx="2041367" cy="624220"/>
          </a:xfrm>
          <a:prstGeom prst="rect">
            <a:avLst/>
          </a:prstGeom>
          <a:noFill/>
          <a:ln w="9525">
            <a:noFill/>
            <a:miter lim="800000"/>
            <a:headEnd/>
            <a:tailEnd/>
          </a:ln>
        </p:spPr>
      </p:pic>
      <p:pic>
        <p:nvPicPr>
          <p:cNvPr id="9" name="Picture 2" descr="Î¦ÏÏÎ¿Î³ÏÎ±ÏÎ¯Î± ÏÎ¿Ï ÏÏÎ®ÏÏÎ· Edumotiva.">
            <a:extLst>
              <a:ext uri="{FF2B5EF4-FFF2-40B4-BE49-F238E27FC236}">
                <a16:creationId xmlns:a16="http://schemas.microsoft.com/office/drawing/2014/main" id="{A1CDA6A3-CC15-4F14-A05D-B0FEF136C5EA}"/>
              </a:ext>
            </a:extLst>
          </p:cNvPr>
          <p:cNvPicPr>
            <a:picLocks noChangeAspect="1" noChangeArrowheads="1"/>
          </p:cNvPicPr>
          <p:nvPr/>
        </p:nvPicPr>
        <p:blipFill>
          <a:blip r:embed="rId4" cstate="print">
            <a:clrChange>
              <a:clrFrom>
                <a:srgbClr val="FFFFFF"/>
              </a:clrFrom>
              <a:clrTo>
                <a:srgbClr val="FFFFFF">
                  <a:alpha val="0"/>
                </a:srgbClr>
              </a:clrTo>
            </a:clrChange>
          </a:blip>
          <a:srcRect l="26744" t="39780" r="19768" b="17599"/>
          <a:stretch>
            <a:fillRect/>
          </a:stretch>
        </p:blipFill>
        <p:spPr bwMode="auto">
          <a:xfrm>
            <a:off x="7092280" y="4011910"/>
            <a:ext cx="1732520" cy="925323"/>
          </a:xfrm>
          <a:prstGeom prst="rect">
            <a:avLst/>
          </a:prstGeom>
          <a:noFill/>
        </p:spPr>
      </p:pic>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Inele rotunde</a:t>
            </a:r>
            <a:endParaRPr lang="el-GR" dirty="0"/>
          </a:p>
        </p:txBody>
      </p:sp>
      <p:pic>
        <p:nvPicPr>
          <p:cNvPr id="77826" name="Picture 2"/>
          <p:cNvPicPr>
            <a:picLocks noChangeAspect="1" noChangeArrowheads="1"/>
          </p:cNvPicPr>
          <p:nvPr/>
        </p:nvPicPr>
        <p:blipFill>
          <a:blip r:embed="rId2" cstate="print"/>
          <a:srcRect/>
          <a:stretch>
            <a:fillRect/>
          </a:stretch>
        </p:blipFill>
        <p:spPr bwMode="auto">
          <a:xfrm>
            <a:off x="323528" y="771550"/>
            <a:ext cx="2414868" cy="2196000"/>
          </a:xfrm>
          <a:prstGeom prst="rect">
            <a:avLst/>
          </a:prstGeom>
          <a:noFill/>
          <a:ln w="9525">
            <a:noFill/>
            <a:miter lim="800000"/>
            <a:headEnd/>
            <a:tailEnd/>
          </a:ln>
        </p:spPr>
      </p:pic>
      <p:pic>
        <p:nvPicPr>
          <p:cNvPr id="77827" name="Picture 3"/>
          <p:cNvPicPr>
            <a:picLocks noChangeAspect="1" noChangeArrowheads="1"/>
          </p:cNvPicPr>
          <p:nvPr/>
        </p:nvPicPr>
        <p:blipFill>
          <a:blip r:embed="rId3" cstate="print"/>
          <a:srcRect/>
          <a:stretch>
            <a:fillRect/>
          </a:stretch>
        </p:blipFill>
        <p:spPr bwMode="auto">
          <a:xfrm>
            <a:off x="3236049" y="771550"/>
            <a:ext cx="2782515" cy="2196000"/>
          </a:xfrm>
          <a:prstGeom prst="rect">
            <a:avLst/>
          </a:prstGeom>
          <a:noFill/>
          <a:ln w="9525">
            <a:noFill/>
            <a:miter lim="800000"/>
            <a:headEnd/>
            <a:tailEnd/>
          </a:ln>
        </p:spPr>
      </p:pic>
      <p:pic>
        <p:nvPicPr>
          <p:cNvPr id="77828" name="Picture 4"/>
          <p:cNvPicPr>
            <a:picLocks noChangeAspect="1" noChangeArrowheads="1"/>
          </p:cNvPicPr>
          <p:nvPr/>
        </p:nvPicPr>
        <p:blipFill>
          <a:blip r:embed="rId4" cstate="print"/>
          <a:srcRect/>
          <a:stretch>
            <a:fillRect/>
          </a:stretch>
        </p:blipFill>
        <p:spPr bwMode="auto">
          <a:xfrm>
            <a:off x="6516216" y="771550"/>
            <a:ext cx="2445368" cy="2196000"/>
          </a:xfrm>
          <a:prstGeom prst="rect">
            <a:avLst/>
          </a:prstGeom>
          <a:noFill/>
          <a:ln w="9525">
            <a:noFill/>
            <a:miter lim="800000"/>
            <a:headEnd/>
            <a:tailEnd/>
          </a:ln>
        </p:spPr>
      </p:pic>
      <p:sp>
        <p:nvSpPr>
          <p:cNvPr id="7" name="6 - Δεξιό βέλος"/>
          <p:cNvSpPr/>
          <p:nvPr/>
        </p:nvSpPr>
        <p:spPr>
          <a:xfrm>
            <a:off x="2771800" y="1851670"/>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Δεξιό βέλος"/>
          <p:cNvSpPr/>
          <p:nvPr/>
        </p:nvSpPr>
        <p:spPr>
          <a:xfrm>
            <a:off x="6012160" y="1851670"/>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832" name="AutoShape 8" descr="ÎÏÎ¿ÏÎ­Î»ÎµÏÎ¼Î± ÎµÎ¹ÎºÏÎ½Î±Ï Î³Î¹Î± 3d printed design chainmail round ring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 name="10 - Εικόνα" descr="rings.jpg"/>
          <p:cNvPicPr>
            <a:picLocks noChangeAspect="1"/>
          </p:cNvPicPr>
          <p:nvPr/>
        </p:nvPicPr>
        <p:blipFill>
          <a:blip r:embed="rId5" cstate="print"/>
          <a:srcRect l="12992" t="23726" r="18797" b="16020"/>
          <a:stretch>
            <a:fillRect/>
          </a:stretch>
        </p:blipFill>
        <p:spPr>
          <a:xfrm>
            <a:off x="6516216" y="3219822"/>
            <a:ext cx="2411984" cy="1693421"/>
          </a:xfrm>
          <a:prstGeom prst="rect">
            <a:avLst/>
          </a:prstGeom>
        </p:spPr>
      </p:pic>
      <p:sp>
        <p:nvSpPr>
          <p:cNvPr id="12" name="11 - Βέλος προς τα κάτω"/>
          <p:cNvSpPr/>
          <p:nvPr/>
        </p:nvSpPr>
        <p:spPr>
          <a:xfrm>
            <a:off x="7668344" y="3003798"/>
            <a:ext cx="7200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7834" name="Picture 10" descr="ÎÏÎ¿ÏÎ­Î»ÎµÏÎ¼Î± ÎµÎ¹ÎºÏÎ½Î±Ï Î³Î¹Î± 3d printed design chainmail round rings"/>
          <p:cNvPicPr>
            <a:picLocks noChangeAspect="1" noChangeArrowheads="1"/>
          </p:cNvPicPr>
          <p:nvPr/>
        </p:nvPicPr>
        <p:blipFill>
          <a:blip r:embed="rId6" cstate="print"/>
          <a:srcRect/>
          <a:stretch>
            <a:fillRect/>
          </a:stretch>
        </p:blipFill>
        <p:spPr bwMode="auto">
          <a:xfrm>
            <a:off x="3275856" y="3075806"/>
            <a:ext cx="2556000" cy="1917000"/>
          </a:xfrm>
          <a:prstGeom prst="rect">
            <a:avLst/>
          </a:prstGeom>
          <a:noFill/>
        </p:spPr>
      </p:pic>
      <p:sp>
        <p:nvSpPr>
          <p:cNvPr id="14" name="13 - Αριστερό βέλος"/>
          <p:cNvSpPr/>
          <p:nvPr/>
        </p:nvSpPr>
        <p:spPr>
          <a:xfrm>
            <a:off x="5940152" y="3939902"/>
            <a:ext cx="576064"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Inele rotunde</a:t>
            </a:r>
            <a:r>
              <a:rPr lang="en-US" dirty="0"/>
              <a:t> II</a:t>
            </a:r>
            <a:endParaRPr lang="el-GR" dirty="0"/>
          </a:p>
        </p:txBody>
      </p:sp>
      <p:sp>
        <p:nvSpPr>
          <p:cNvPr id="3" name="2 - Θέση κειμένου"/>
          <p:cNvSpPr>
            <a:spLocks noGrp="1"/>
          </p:cNvSpPr>
          <p:nvPr>
            <p:ph type="body" sz="quarter" idx="11"/>
          </p:nvPr>
        </p:nvSpPr>
        <p:spPr/>
        <p:txBody>
          <a:bodyPr/>
          <a:lstStyle/>
          <a:p>
            <a:r>
              <a:rPr lang="ro-RO" dirty="0"/>
              <a:t>Alte modalități de conectare a inelelor</a:t>
            </a:r>
            <a:endParaRPr lang="el-GR" dirty="0"/>
          </a:p>
        </p:txBody>
      </p:sp>
      <p:pic>
        <p:nvPicPr>
          <p:cNvPr id="78850" name="Picture 2" descr="Î£ÏÎµÏÎ¹ÎºÎ® ÎµÎ¹ÎºÏÎ½Î±"/>
          <p:cNvPicPr>
            <a:picLocks noChangeAspect="1" noChangeArrowheads="1"/>
          </p:cNvPicPr>
          <p:nvPr/>
        </p:nvPicPr>
        <p:blipFill>
          <a:blip r:embed="rId2" cstate="print"/>
          <a:srcRect/>
          <a:stretch>
            <a:fillRect/>
          </a:stretch>
        </p:blipFill>
        <p:spPr bwMode="auto">
          <a:xfrm>
            <a:off x="107504" y="1131590"/>
            <a:ext cx="2880320" cy="2160240"/>
          </a:xfrm>
          <a:prstGeom prst="rect">
            <a:avLst/>
          </a:prstGeom>
          <a:noFill/>
        </p:spPr>
      </p:pic>
      <p:pic>
        <p:nvPicPr>
          <p:cNvPr id="78852" name="Picture 4" descr="Î£ÏÎµÏÎ¹ÎºÎ® ÎµÎ¹ÎºÏÎ½Î±"/>
          <p:cNvPicPr>
            <a:picLocks noChangeArrowheads="1"/>
          </p:cNvPicPr>
          <p:nvPr/>
        </p:nvPicPr>
        <p:blipFill>
          <a:blip r:embed="rId3" cstate="print"/>
          <a:srcRect/>
          <a:stretch>
            <a:fillRect/>
          </a:stretch>
        </p:blipFill>
        <p:spPr bwMode="auto">
          <a:xfrm>
            <a:off x="3311859" y="1131590"/>
            <a:ext cx="2664296" cy="2160240"/>
          </a:xfrm>
          <a:prstGeom prst="rect">
            <a:avLst/>
          </a:prstGeom>
          <a:noFill/>
        </p:spPr>
      </p:pic>
      <p:pic>
        <p:nvPicPr>
          <p:cNvPr id="78854" name="Picture 6" descr="ÎÏÎ¿ÏÎ­Î»ÎµÏÎ¼Î± ÎµÎ¹ÎºÏÎ½Î±Ï Î³Î¹Î± 3d printed design chainmail round rings"/>
          <p:cNvPicPr>
            <a:picLocks noChangeAspect="1" noChangeArrowheads="1"/>
          </p:cNvPicPr>
          <p:nvPr/>
        </p:nvPicPr>
        <p:blipFill>
          <a:blip r:embed="rId4" cstate="print"/>
          <a:srcRect/>
          <a:stretch>
            <a:fillRect/>
          </a:stretch>
        </p:blipFill>
        <p:spPr bwMode="auto">
          <a:xfrm>
            <a:off x="6204181" y="1131590"/>
            <a:ext cx="2880320" cy="2160240"/>
          </a:xfrm>
          <a:prstGeom prst="rect">
            <a:avLst/>
          </a:prstGeom>
          <a:noFill/>
        </p:spPr>
      </p:pic>
      <p:sp>
        <p:nvSpPr>
          <p:cNvPr id="7" name="6 - TextBox"/>
          <p:cNvSpPr txBox="1"/>
          <p:nvPr/>
        </p:nvSpPr>
        <p:spPr>
          <a:xfrm>
            <a:off x="1619672" y="3867894"/>
            <a:ext cx="3114955" cy="338554"/>
          </a:xfrm>
          <a:prstGeom prst="rect">
            <a:avLst/>
          </a:prstGeom>
          <a:noFill/>
        </p:spPr>
        <p:txBody>
          <a:bodyPr wrap="none" rtlCol="0">
            <a:spAutoFit/>
          </a:bodyPr>
          <a:lstStyle/>
          <a:p>
            <a:r>
              <a:rPr lang="ro-RO" altLang="ko-KR" sz="1600" dirty="0">
                <a:solidFill>
                  <a:schemeClr val="tx1">
                    <a:lumMod val="75000"/>
                    <a:lumOff val="25000"/>
                  </a:schemeClr>
                </a:solidFill>
                <a:cs typeface="Arial" pitchFamily="34" charset="0"/>
              </a:rPr>
              <a:t>Putem tipări 3D toate modelele</a:t>
            </a:r>
            <a:r>
              <a:rPr lang="en-US" altLang="ko-KR" sz="1600" dirty="0">
                <a:solidFill>
                  <a:schemeClr val="tx1">
                    <a:lumMod val="75000"/>
                    <a:lumOff val="25000"/>
                  </a:schemeClr>
                </a:solidFill>
                <a:cs typeface="Arial" pitchFamily="34" charset="0"/>
              </a:rPr>
              <a:t>?</a:t>
            </a:r>
            <a:endParaRPr lang="el-GR" altLang="ko-KR" sz="1600" dirty="0">
              <a:solidFill>
                <a:schemeClr val="tx1">
                  <a:lumMod val="75000"/>
                  <a:lumOff val="25000"/>
                </a:schemeClr>
              </a:solidFill>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Structura de zale </a:t>
            </a:r>
            <a:r>
              <a:rPr lang="en-US" dirty="0"/>
              <a:t>NASA</a:t>
            </a:r>
            <a:endParaRPr lang="el-GR" dirty="0"/>
          </a:p>
        </p:txBody>
      </p:sp>
      <p:pic>
        <p:nvPicPr>
          <p:cNvPr id="79874" name="Picture 2"/>
          <p:cNvPicPr>
            <a:picLocks noChangeAspect="1" noChangeArrowheads="1"/>
          </p:cNvPicPr>
          <p:nvPr/>
        </p:nvPicPr>
        <p:blipFill>
          <a:blip r:embed="rId2" cstate="print"/>
          <a:srcRect/>
          <a:stretch>
            <a:fillRect/>
          </a:stretch>
        </p:blipFill>
        <p:spPr bwMode="auto">
          <a:xfrm>
            <a:off x="323529" y="1291050"/>
            <a:ext cx="1584176" cy="1544373"/>
          </a:xfrm>
          <a:prstGeom prst="rect">
            <a:avLst/>
          </a:prstGeom>
          <a:noFill/>
          <a:ln w="9525">
            <a:noFill/>
            <a:miter lim="800000"/>
            <a:headEnd/>
            <a:tailEnd/>
          </a:ln>
        </p:spPr>
      </p:pic>
      <p:pic>
        <p:nvPicPr>
          <p:cNvPr id="79875" name="Picture 3"/>
          <p:cNvPicPr>
            <a:picLocks noChangeAspect="1" noChangeArrowheads="1"/>
          </p:cNvPicPr>
          <p:nvPr/>
        </p:nvPicPr>
        <p:blipFill>
          <a:blip r:embed="rId3" cstate="print"/>
          <a:srcRect/>
          <a:stretch>
            <a:fillRect/>
          </a:stretch>
        </p:blipFill>
        <p:spPr bwMode="auto">
          <a:xfrm>
            <a:off x="3347864" y="987574"/>
            <a:ext cx="1535807" cy="1864071"/>
          </a:xfrm>
          <a:prstGeom prst="rect">
            <a:avLst/>
          </a:prstGeom>
          <a:noFill/>
          <a:ln w="9525">
            <a:noFill/>
            <a:miter lim="800000"/>
            <a:headEnd/>
            <a:tailEnd/>
          </a:ln>
        </p:spPr>
      </p:pic>
      <p:pic>
        <p:nvPicPr>
          <p:cNvPr id="79877" name="Picture 5" descr="https://cdn.thingiverse.com/renders/5c/de/20/ac/31/126aac493a35688707ef6c6b0881315e_preview_featured.jpg"/>
          <p:cNvPicPr>
            <a:picLocks noChangeAspect="1" noChangeArrowheads="1"/>
          </p:cNvPicPr>
          <p:nvPr/>
        </p:nvPicPr>
        <p:blipFill>
          <a:blip r:embed="rId4" cstate="print"/>
          <a:srcRect l="12038" t="63610" r="14530"/>
          <a:stretch>
            <a:fillRect/>
          </a:stretch>
        </p:blipFill>
        <p:spPr bwMode="auto">
          <a:xfrm>
            <a:off x="2339752" y="3311996"/>
            <a:ext cx="4392488" cy="1636018"/>
          </a:xfrm>
          <a:prstGeom prst="rect">
            <a:avLst/>
          </a:prstGeom>
          <a:noFill/>
        </p:spPr>
      </p:pic>
      <p:pic>
        <p:nvPicPr>
          <p:cNvPr id="79878" name="Picture 6"/>
          <p:cNvPicPr>
            <a:picLocks noChangeAspect="1" noChangeArrowheads="1"/>
          </p:cNvPicPr>
          <p:nvPr/>
        </p:nvPicPr>
        <p:blipFill>
          <a:blip r:embed="rId5" cstate="print"/>
          <a:srcRect/>
          <a:stretch>
            <a:fillRect/>
          </a:stretch>
        </p:blipFill>
        <p:spPr bwMode="auto">
          <a:xfrm>
            <a:off x="6228184" y="941414"/>
            <a:ext cx="2660898" cy="231975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Zale sub formă de inimă</a:t>
            </a:r>
            <a:endParaRPr lang="el-GR" dirty="0"/>
          </a:p>
        </p:txBody>
      </p:sp>
      <p:pic>
        <p:nvPicPr>
          <p:cNvPr id="80898" name="Picture 2"/>
          <p:cNvPicPr>
            <a:picLocks noChangeAspect="1" noChangeArrowheads="1"/>
          </p:cNvPicPr>
          <p:nvPr/>
        </p:nvPicPr>
        <p:blipFill>
          <a:blip r:embed="rId2" cstate="print"/>
          <a:srcRect/>
          <a:stretch>
            <a:fillRect/>
          </a:stretch>
        </p:blipFill>
        <p:spPr bwMode="auto">
          <a:xfrm>
            <a:off x="2195736" y="2643758"/>
            <a:ext cx="3758932" cy="2304256"/>
          </a:xfrm>
          <a:prstGeom prst="rect">
            <a:avLst/>
          </a:prstGeom>
          <a:noFill/>
          <a:ln w="9525">
            <a:noFill/>
            <a:miter lim="800000"/>
            <a:headEnd/>
            <a:tailEnd/>
          </a:ln>
        </p:spPr>
      </p:pic>
      <p:pic>
        <p:nvPicPr>
          <p:cNvPr id="80899" name="Picture 3"/>
          <p:cNvPicPr>
            <a:picLocks noChangeAspect="1" noChangeArrowheads="1"/>
          </p:cNvPicPr>
          <p:nvPr/>
        </p:nvPicPr>
        <p:blipFill>
          <a:blip r:embed="rId3" cstate="print"/>
          <a:srcRect l="25652" t="12600" r="17007" b="21251"/>
          <a:stretch>
            <a:fillRect/>
          </a:stretch>
        </p:blipFill>
        <p:spPr bwMode="auto">
          <a:xfrm>
            <a:off x="395536" y="843558"/>
            <a:ext cx="2084803" cy="1152128"/>
          </a:xfrm>
          <a:prstGeom prst="rect">
            <a:avLst/>
          </a:prstGeom>
          <a:noFill/>
          <a:ln w="9525">
            <a:noFill/>
            <a:miter lim="800000"/>
            <a:headEnd/>
            <a:tailEnd/>
          </a:ln>
        </p:spPr>
      </p:pic>
      <p:pic>
        <p:nvPicPr>
          <p:cNvPr id="80900" name="Picture 4"/>
          <p:cNvPicPr>
            <a:picLocks noChangeAspect="1" noChangeArrowheads="1"/>
          </p:cNvPicPr>
          <p:nvPr/>
        </p:nvPicPr>
        <p:blipFill>
          <a:blip r:embed="rId4" cstate="print"/>
          <a:srcRect/>
          <a:stretch>
            <a:fillRect/>
          </a:stretch>
        </p:blipFill>
        <p:spPr bwMode="auto">
          <a:xfrm>
            <a:off x="3626812" y="790774"/>
            <a:ext cx="1593260" cy="1492944"/>
          </a:xfrm>
          <a:prstGeom prst="rect">
            <a:avLst/>
          </a:prstGeom>
          <a:noFill/>
          <a:ln w="9525">
            <a:noFill/>
            <a:miter lim="800000"/>
            <a:headEnd/>
            <a:tailEnd/>
          </a:ln>
        </p:spPr>
      </p:pic>
      <p:pic>
        <p:nvPicPr>
          <p:cNvPr id="80901" name="Picture 5"/>
          <p:cNvPicPr>
            <a:picLocks noChangeAspect="1" noChangeArrowheads="1"/>
          </p:cNvPicPr>
          <p:nvPr/>
        </p:nvPicPr>
        <p:blipFill>
          <a:blip r:embed="rId5" cstate="print"/>
          <a:srcRect/>
          <a:stretch>
            <a:fillRect/>
          </a:stretch>
        </p:blipFill>
        <p:spPr bwMode="auto">
          <a:xfrm rot="16200000">
            <a:off x="6645819" y="469105"/>
            <a:ext cx="1738313" cy="246697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Ușor de tipărit</a:t>
            </a:r>
            <a:endParaRPr lang="el-GR" dirty="0"/>
          </a:p>
        </p:txBody>
      </p:sp>
      <p:pic>
        <p:nvPicPr>
          <p:cNvPr id="81923" name="Picture 3"/>
          <p:cNvPicPr>
            <a:picLocks noChangeAspect="1" noChangeArrowheads="1"/>
          </p:cNvPicPr>
          <p:nvPr/>
        </p:nvPicPr>
        <p:blipFill>
          <a:blip r:embed="rId2" cstate="print"/>
          <a:srcRect l="36431" t="7084" b="10385"/>
          <a:stretch>
            <a:fillRect/>
          </a:stretch>
        </p:blipFill>
        <p:spPr bwMode="auto">
          <a:xfrm>
            <a:off x="395536" y="1275606"/>
            <a:ext cx="2361431" cy="1800200"/>
          </a:xfrm>
          <a:prstGeom prst="rect">
            <a:avLst/>
          </a:prstGeom>
          <a:noFill/>
          <a:ln w="9525">
            <a:noFill/>
            <a:miter lim="800000"/>
            <a:headEnd/>
            <a:tailEnd/>
          </a:ln>
        </p:spPr>
      </p:pic>
      <p:pic>
        <p:nvPicPr>
          <p:cNvPr id="81924" name="Picture 4"/>
          <p:cNvPicPr>
            <a:picLocks noChangeAspect="1" noChangeArrowheads="1"/>
          </p:cNvPicPr>
          <p:nvPr/>
        </p:nvPicPr>
        <p:blipFill>
          <a:blip r:embed="rId3" cstate="print"/>
          <a:srcRect/>
          <a:stretch>
            <a:fillRect/>
          </a:stretch>
        </p:blipFill>
        <p:spPr bwMode="auto">
          <a:xfrm>
            <a:off x="3131841" y="1203598"/>
            <a:ext cx="1944216" cy="1953518"/>
          </a:xfrm>
          <a:prstGeom prst="rect">
            <a:avLst/>
          </a:prstGeom>
          <a:noFill/>
          <a:ln w="9525">
            <a:noFill/>
            <a:miter lim="800000"/>
            <a:headEnd/>
            <a:tailEnd/>
          </a:ln>
        </p:spPr>
      </p:pic>
      <p:pic>
        <p:nvPicPr>
          <p:cNvPr id="81925" name="Picture 5"/>
          <p:cNvPicPr>
            <a:picLocks noChangeAspect="1" noChangeArrowheads="1"/>
          </p:cNvPicPr>
          <p:nvPr/>
        </p:nvPicPr>
        <p:blipFill>
          <a:blip r:embed="rId4" cstate="print"/>
          <a:srcRect l="5316" t="34748" r="37985" b="17044"/>
          <a:stretch>
            <a:fillRect/>
          </a:stretch>
        </p:blipFill>
        <p:spPr bwMode="auto">
          <a:xfrm>
            <a:off x="5436096" y="1203598"/>
            <a:ext cx="3312368" cy="227725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err="1"/>
              <a:t>Structuri</a:t>
            </a:r>
            <a:r>
              <a:rPr lang="en-US" altLang="ko-KR" dirty="0"/>
              <a:t> de </a:t>
            </a:r>
            <a:r>
              <a:rPr lang="en-US" altLang="ko-KR" dirty="0" err="1"/>
              <a:t>zale</a:t>
            </a:r>
            <a:endParaRPr lang="ko-KR" altLang="en-US" dirty="0"/>
          </a:p>
        </p:txBody>
      </p:sp>
      <p:sp>
        <p:nvSpPr>
          <p:cNvPr id="3" name="Text Placeholder 2"/>
          <p:cNvSpPr>
            <a:spLocks noGrp="1"/>
          </p:cNvSpPr>
          <p:nvPr>
            <p:ph type="body" sz="quarter" idx="11"/>
          </p:nvPr>
        </p:nvSpPr>
        <p:spPr/>
        <p:txBody>
          <a:bodyPr/>
          <a:lstStyle/>
          <a:p>
            <a:pPr lvl="0"/>
            <a:r>
              <a:rPr lang="ro-RO" altLang="ko-KR" dirty="0"/>
              <a:t>Cum putem crea una</a:t>
            </a:r>
            <a:r>
              <a:rPr lang="en-US" altLang="ko-KR" dirty="0"/>
              <a:t>?</a:t>
            </a:r>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Conceptul de conexiune </a:t>
            </a:r>
            <a:r>
              <a:rPr lang="en-US" dirty="0"/>
              <a:t>I</a:t>
            </a:r>
            <a:endParaRPr lang="el-GR" dirty="0"/>
          </a:p>
        </p:txBody>
      </p:sp>
      <p:sp>
        <p:nvSpPr>
          <p:cNvPr id="3" name="2 - Θέση κειμένου"/>
          <p:cNvSpPr>
            <a:spLocks noGrp="1"/>
          </p:cNvSpPr>
          <p:nvPr>
            <p:ph type="body" sz="quarter" idx="11"/>
          </p:nvPr>
        </p:nvSpPr>
        <p:spPr/>
        <p:txBody>
          <a:bodyPr/>
          <a:lstStyle/>
          <a:p>
            <a:r>
              <a:rPr lang="ro-RO" dirty="0"/>
              <a:t>Elementul de bază la structurile de zale constă în conexiuni</a:t>
            </a:r>
            <a:endParaRPr lang="el-GR" dirty="0"/>
          </a:p>
        </p:txBody>
      </p:sp>
      <p:pic>
        <p:nvPicPr>
          <p:cNvPr id="1026" name="Picture 2"/>
          <p:cNvPicPr>
            <a:picLocks noChangeAspect="1" noChangeArrowheads="1"/>
          </p:cNvPicPr>
          <p:nvPr/>
        </p:nvPicPr>
        <p:blipFill>
          <a:blip r:embed="rId2" cstate="print"/>
          <a:srcRect l="20376" t="59164" r="42415" b="10158"/>
          <a:stretch>
            <a:fillRect/>
          </a:stretch>
        </p:blipFill>
        <p:spPr bwMode="auto">
          <a:xfrm>
            <a:off x="683568" y="1347614"/>
            <a:ext cx="1800200" cy="1200133"/>
          </a:xfrm>
          <a:prstGeom prst="rect">
            <a:avLst/>
          </a:prstGeom>
          <a:noFill/>
          <a:ln w="9525">
            <a:noFill/>
            <a:miter lim="800000"/>
            <a:headEnd/>
            <a:tailEnd/>
          </a:ln>
        </p:spPr>
      </p:pic>
      <p:grpSp>
        <p:nvGrpSpPr>
          <p:cNvPr id="7" name="6 - Ομάδα"/>
          <p:cNvGrpSpPr/>
          <p:nvPr/>
        </p:nvGrpSpPr>
        <p:grpSpPr>
          <a:xfrm>
            <a:off x="179512" y="1059582"/>
            <a:ext cx="432087" cy="387369"/>
            <a:chOff x="1115576" y="1392293"/>
            <a:chExt cx="684357" cy="684357"/>
          </a:xfrm>
        </p:grpSpPr>
        <p:sp>
          <p:nvSpPr>
            <p:cNvPr id="5" name="Oval 4"/>
            <p:cNvSpPr/>
            <p:nvPr/>
          </p:nvSpPr>
          <p:spPr>
            <a:xfrm>
              <a:off x="1115576" y="1392293"/>
              <a:ext cx="684357" cy="684357"/>
            </a:xfrm>
            <a:prstGeom prst="ellipse">
              <a:avLst/>
            </a:prstGeom>
            <a:solidFill>
              <a:schemeClr val="bg1"/>
            </a:solidFill>
            <a:ln w="127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1243454" y="1482386"/>
              <a:ext cx="428602"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1</a:t>
              </a:r>
              <a:endParaRPr lang="ko-KR" altLang="en-US" sz="2800" b="1" dirty="0">
                <a:solidFill>
                  <a:schemeClr val="accent1"/>
                </a:solidFill>
                <a:cs typeface="Arial" pitchFamily="34" charset="0"/>
              </a:endParaRPr>
            </a:p>
          </p:txBody>
        </p:sp>
      </p:grpSp>
      <p:sp>
        <p:nvSpPr>
          <p:cNvPr id="8" name="TextBox 20"/>
          <p:cNvSpPr txBox="1"/>
          <p:nvPr/>
        </p:nvSpPr>
        <p:spPr>
          <a:xfrm>
            <a:off x="2699792" y="1446976"/>
            <a:ext cx="3240360" cy="492443"/>
          </a:xfrm>
          <a:prstGeom prst="rect">
            <a:avLst/>
          </a:prstGeom>
          <a:noFill/>
        </p:spPr>
        <p:txBody>
          <a:bodyPr wrap="square" rtlCol="0" anchor="ctr">
            <a:spAutoFit/>
          </a:bodyPr>
          <a:lstStyle/>
          <a:p>
            <a:r>
              <a:rPr lang="ro-RO" altLang="ko-KR" sz="1400" dirty="0">
                <a:solidFill>
                  <a:schemeClr val="tx1">
                    <a:lumMod val="75000"/>
                    <a:lumOff val="25000"/>
                  </a:schemeClr>
                </a:solidFill>
                <a:cs typeface="Arial" pitchFamily="34" charset="0"/>
              </a:rPr>
              <a:t>Câte puncte de conexiune sunt aici?</a:t>
            </a:r>
            <a:endParaRPr lang="en-US" altLang="ko-KR" sz="1400" dirty="0">
              <a:solidFill>
                <a:schemeClr val="tx1">
                  <a:lumMod val="75000"/>
                  <a:lumOff val="25000"/>
                </a:schemeClr>
              </a:solidFill>
              <a:cs typeface="Arial" pitchFamily="34" charset="0"/>
            </a:endParaRPr>
          </a:p>
          <a:p>
            <a:endParaRPr lang="ko-KR" altLang="en-US" sz="1200" dirty="0">
              <a:solidFill>
                <a:schemeClr val="tx1">
                  <a:lumMod val="75000"/>
                  <a:lumOff val="25000"/>
                </a:schemeClr>
              </a:solidFill>
              <a:cs typeface="Arial" pitchFamily="34" charset="0"/>
            </a:endParaRPr>
          </a:p>
        </p:txBody>
      </p:sp>
      <p:sp>
        <p:nvSpPr>
          <p:cNvPr id="9" name="8 - Δεξιό βέλος"/>
          <p:cNvSpPr/>
          <p:nvPr/>
        </p:nvSpPr>
        <p:spPr>
          <a:xfrm>
            <a:off x="6012160" y="158992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6588224" y="141962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l-GR"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10 - Ορθογώνιο"/>
          <p:cNvSpPr/>
          <p:nvPr/>
        </p:nvSpPr>
        <p:spPr>
          <a:xfrm>
            <a:off x="1331640" y="1275606"/>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3" name="12 - Ευθύγραμμο βέλος σύνδεσης"/>
          <p:cNvCxnSpPr/>
          <p:nvPr/>
        </p:nvCxnSpPr>
        <p:spPr>
          <a:xfrm>
            <a:off x="1547664" y="1563638"/>
            <a:ext cx="72008"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6" name="15 - Ομάδα"/>
          <p:cNvGrpSpPr/>
          <p:nvPr/>
        </p:nvGrpSpPr>
        <p:grpSpPr>
          <a:xfrm>
            <a:off x="179512" y="2509216"/>
            <a:ext cx="432087" cy="523220"/>
            <a:chOff x="1115576" y="1281815"/>
            <a:chExt cx="684357" cy="924362"/>
          </a:xfrm>
        </p:grpSpPr>
        <p:sp>
          <p:nvSpPr>
            <p:cNvPr id="17" name="Oval 4"/>
            <p:cNvSpPr/>
            <p:nvPr/>
          </p:nvSpPr>
          <p:spPr>
            <a:xfrm>
              <a:off x="1115576" y="1392293"/>
              <a:ext cx="684357" cy="684357"/>
            </a:xfrm>
            <a:prstGeom prst="ellipse">
              <a:avLst/>
            </a:prstGeom>
            <a:solidFill>
              <a:schemeClr val="bg1"/>
            </a:solidFill>
            <a:ln w="127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5"/>
            <p:cNvSpPr txBox="1"/>
            <p:nvPr/>
          </p:nvSpPr>
          <p:spPr>
            <a:xfrm>
              <a:off x="1243454" y="1281815"/>
              <a:ext cx="428602" cy="924362"/>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2</a:t>
              </a:r>
              <a:endParaRPr lang="ko-KR" altLang="en-US" sz="2800" b="1" dirty="0">
                <a:solidFill>
                  <a:schemeClr val="accent1"/>
                </a:solidFill>
                <a:cs typeface="Arial" pitchFamily="34" charset="0"/>
              </a:endParaRPr>
            </a:p>
          </p:txBody>
        </p:sp>
      </p:grpSp>
      <p:pic>
        <p:nvPicPr>
          <p:cNvPr id="1027" name="Picture 3"/>
          <p:cNvPicPr>
            <a:picLocks noChangeAspect="1" noChangeArrowheads="1"/>
          </p:cNvPicPr>
          <p:nvPr/>
        </p:nvPicPr>
        <p:blipFill>
          <a:blip r:embed="rId3" cstate="print"/>
          <a:srcRect l="10631" t="53686" r="45959" b="5775"/>
          <a:stretch>
            <a:fillRect/>
          </a:stretch>
        </p:blipFill>
        <p:spPr bwMode="auto">
          <a:xfrm>
            <a:off x="683568" y="3003798"/>
            <a:ext cx="1811877" cy="1368152"/>
          </a:xfrm>
          <a:prstGeom prst="rect">
            <a:avLst/>
          </a:prstGeom>
          <a:noFill/>
          <a:ln w="9525">
            <a:noFill/>
            <a:miter lim="800000"/>
            <a:headEnd/>
            <a:tailEnd/>
          </a:ln>
        </p:spPr>
      </p:pic>
      <p:sp>
        <p:nvSpPr>
          <p:cNvPr id="20" name="TextBox 20"/>
          <p:cNvSpPr txBox="1"/>
          <p:nvPr/>
        </p:nvSpPr>
        <p:spPr>
          <a:xfrm>
            <a:off x="2711469" y="3245905"/>
            <a:ext cx="3240360" cy="307777"/>
          </a:xfrm>
          <a:prstGeom prst="rect">
            <a:avLst/>
          </a:prstGeom>
          <a:noFill/>
        </p:spPr>
        <p:txBody>
          <a:bodyPr wrap="square" rtlCol="0" anchor="ctr">
            <a:spAutoFit/>
          </a:bodyPr>
          <a:lstStyle/>
          <a:p>
            <a:r>
              <a:rPr lang="ro-RO" altLang="ko-KR" sz="1400" dirty="0">
                <a:solidFill>
                  <a:schemeClr val="tx1">
                    <a:lumMod val="75000"/>
                    <a:lumOff val="25000"/>
                  </a:schemeClr>
                </a:solidFill>
                <a:cs typeface="Arial" pitchFamily="34" charset="0"/>
              </a:rPr>
              <a:t>Câte puncte de conexiune sunt aici?</a:t>
            </a:r>
            <a:endParaRPr lang="en-US" altLang="ko-KR" sz="1400" dirty="0">
              <a:solidFill>
                <a:schemeClr val="tx1">
                  <a:lumMod val="75000"/>
                  <a:lumOff val="25000"/>
                </a:schemeClr>
              </a:solidFill>
              <a:cs typeface="Arial" pitchFamily="34" charset="0"/>
            </a:endParaRPr>
          </a:p>
        </p:txBody>
      </p:sp>
      <p:sp>
        <p:nvSpPr>
          <p:cNvPr id="21" name="20 - Δεξιό βέλος"/>
          <p:cNvSpPr/>
          <p:nvPr/>
        </p:nvSpPr>
        <p:spPr>
          <a:xfrm>
            <a:off x="6012160" y="339012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Ορθογώνιο"/>
          <p:cNvSpPr/>
          <p:nvPr/>
        </p:nvSpPr>
        <p:spPr>
          <a:xfrm>
            <a:off x="6588224" y="321982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l-GR"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22 - Ορθογώνιο"/>
          <p:cNvSpPr/>
          <p:nvPr/>
        </p:nvSpPr>
        <p:spPr>
          <a:xfrm>
            <a:off x="1619672" y="285978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4" name="23 - Ευθύγραμμο βέλος σύνδεσης"/>
          <p:cNvCxnSpPr/>
          <p:nvPr/>
        </p:nvCxnSpPr>
        <p:spPr>
          <a:xfrm>
            <a:off x="1835696" y="3219822"/>
            <a:ext cx="72008"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24 - Ορθογώνιο"/>
          <p:cNvSpPr/>
          <p:nvPr/>
        </p:nvSpPr>
        <p:spPr>
          <a:xfrm>
            <a:off x="827584" y="3003798"/>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6" name="25 - Ευθύγραμμο βέλος σύνδεσης"/>
          <p:cNvCxnSpPr/>
          <p:nvPr/>
        </p:nvCxnSpPr>
        <p:spPr>
          <a:xfrm>
            <a:off x="1043608" y="3363838"/>
            <a:ext cx="432048"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0.70"/>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0.70"/>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55"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strVal val="#ppt_w*0.70"/>
                                          </p:val>
                                        </p:tav>
                                        <p:tav tm="100000">
                                          <p:val>
                                            <p:strVal val="#ppt_w"/>
                                          </p:val>
                                        </p:tav>
                                      </p:tavLst>
                                    </p:anim>
                                    <p:anim calcmode="lin" valueType="num">
                                      <p:cBhvr>
                                        <p:cTn id="40" dur="1000" fill="hold"/>
                                        <p:tgtEl>
                                          <p:spTgt spid="24"/>
                                        </p:tgtEl>
                                        <p:attrNameLst>
                                          <p:attrName>ppt_h</p:attrName>
                                        </p:attrNameLst>
                                      </p:cBhvr>
                                      <p:tavLst>
                                        <p:tav tm="0">
                                          <p:val>
                                            <p:strVal val="#ppt_h"/>
                                          </p:val>
                                        </p:tav>
                                        <p:tav tm="100000">
                                          <p:val>
                                            <p:strVal val="#ppt_h"/>
                                          </p:val>
                                        </p:tav>
                                      </p:tavLst>
                                    </p:anim>
                                    <p:animEffect transition="in" filter="fade">
                                      <p:cBhvr>
                                        <p:cTn id="41" dur="1000"/>
                                        <p:tgtEl>
                                          <p:spTgt spid="24"/>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fill="hold"/>
                                        <p:tgtEl>
                                          <p:spTgt spid="23"/>
                                        </p:tgtEl>
                                        <p:attrNameLst>
                                          <p:attrName>ppt_w</p:attrName>
                                        </p:attrNameLst>
                                      </p:cBhvr>
                                      <p:tavLst>
                                        <p:tav tm="0">
                                          <p:val>
                                            <p:strVal val="#ppt_w*0.70"/>
                                          </p:val>
                                        </p:tav>
                                        <p:tav tm="100000">
                                          <p:val>
                                            <p:strVal val="#ppt_w"/>
                                          </p:val>
                                        </p:tav>
                                      </p:tavLst>
                                    </p:anim>
                                    <p:anim calcmode="lin" valueType="num">
                                      <p:cBhvr>
                                        <p:cTn id="45" dur="1000" fill="hold"/>
                                        <p:tgtEl>
                                          <p:spTgt spid="23"/>
                                        </p:tgtEl>
                                        <p:attrNameLst>
                                          <p:attrName>ppt_h</p:attrName>
                                        </p:attrNameLst>
                                      </p:cBhvr>
                                      <p:tavLst>
                                        <p:tav tm="0">
                                          <p:val>
                                            <p:strVal val="#ppt_h"/>
                                          </p:val>
                                        </p:tav>
                                        <p:tav tm="100000">
                                          <p:val>
                                            <p:strVal val="#ppt_h"/>
                                          </p:val>
                                        </p:tav>
                                      </p:tavLst>
                                    </p:anim>
                                    <p:animEffect transition="in" filter="fade">
                                      <p:cBhvr>
                                        <p:cTn id="46" dur="1000"/>
                                        <p:tgtEl>
                                          <p:spTgt spid="23"/>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strVal val="#ppt_w*0.70"/>
                                          </p:val>
                                        </p:tav>
                                        <p:tav tm="100000">
                                          <p:val>
                                            <p:strVal val="#ppt_w"/>
                                          </p:val>
                                        </p:tav>
                                      </p:tavLst>
                                    </p:anim>
                                    <p:anim calcmode="lin" valueType="num">
                                      <p:cBhvr>
                                        <p:cTn id="50" dur="1000" fill="hold"/>
                                        <p:tgtEl>
                                          <p:spTgt spid="25"/>
                                        </p:tgtEl>
                                        <p:attrNameLst>
                                          <p:attrName>ppt_h</p:attrName>
                                        </p:attrNameLst>
                                      </p:cBhvr>
                                      <p:tavLst>
                                        <p:tav tm="0">
                                          <p:val>
                                            <p:strVal val="#ppt_h"/>
                                          </p:val>
                                        </p:tav>
                                        <p:tav tm="100000">
                                          <p:val>
                                            <p:strVal val="#ppt_h"/>
                                          </p:val>
                                        </p:tav>
                                      </p:tavLst>
                                    </p:anim>
                                    <p:animEffect transition="in" filter="fade">
                                      <p:cBhvr>
                                        <p:cTn id="51" dur="1000"/>
                                        <p:tgtEl>
                                          <p:spTgt spid="25"/>
                                        </p:tgtEl>
                                      </p:cBhvr>
                                    </p:animEffect>
                                  </p:childTnLst>
                                </p:cTn>
                              </p:par>
                              <p:par>
                                <p:cTn id="52" presetID="55"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1000" fill="hold"/>
                                        <p:tgtEl>
                                          <p:spTgt spid="26"/>
                                        </p:tgtEl>
                                        <p:attrNameLst>
                                          <p:attrName>ppt_w</p:attrName>
                                        </p:attrNameLst>
                                      </p:cBhvr>
                                      <p:tavLst>
                                        <p:tav tm="0">
                                          <p:val>
                                            <p:strVal val="#ppt_w*0.70"/>
                                          </p:val>
                                        </p:tav>
                                        <p:tav tm="100000">
                                          <p:val>
                                            <p:strVal val="#ppt_w"/>
                                          </p:val>
                                        </p:tav>
                                      </p:tavLst>
                                    </p:anim>
                                    <p:anim calcmode="lin" valueType="num">
                                      <p:cBhvr>
                                        <p:cTn id="55" dur="1000" fill="hold"/>
                                        <p:tgtEl>
                                          <p:spTgt spid="26"/>
                                        </p:tgtEl>
                                        <p:attrNameLst>
                                          <p:attrName>ppt_h</p:attrName>
                                        </p:attrNameLst>
                                      </p:cBhvr>
                                      <p:tavLst>
                                        <p:tav tm="0">
                                          <p:val>
                                            <p:strVal val="#ppt_h"/>
                                          </p:val>
                                        </p:tav>
                                        <p:tav tm="100000">
                                          <p:val>
                                            <p:strVal val="#ppt_h"/>
                                          </p:val>
                                        </p:tav>
                                      </p:tavLst>
                                    </p:anim>
                                    <p:animEffect transition="in" filter="fade">
                                      <p:cBhvr>
                                        <p:cTn id="5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1" grpId="0" animBg="1"/>
      <p:bldP spid="22"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Θέση κειμένου"/>
          <p:cNvSpPr>
            <a:spLocks noGrp="1"/>
          </p:cNvSpPr>
          <p:nvPr>
            <p:ph type="body" sz="quarter" idx="10"/>
          </p:nvPr>
        </p:nvSpPr>
        <p:spPr/>
        <p:txBody>
          <a:bodyPr/>
          <a:lstStyle/>
          <a:p>
            <a:r>
              <a:rPr lang="ro-RO" dirty="0"/>
              <a:t>Conceptul de conexiune </a:t>
            </a:r>
            <a:r>
              <a:rPr lang="en-US" dirty="0"/>
              <a:t>II</a:t>
            </a:r>
            <a:endParaRPr lang="el-GR" dirty="0"/>
          </a:p>
        </p:txBody>
      </p:sp>
      <p:pic>
        <p:nvPicPr>
          <p:cNvPr id="2050" name="Picture 2"/>
          <p:cNvPicPr>
            <a:picLocks noChangeAspect="1" noChangeArrowheads="1"/>
          </p:cNvPicPr>
          <p:nvPr/>
        </p:nvPicPr>
        <p:blipFill>
          <a:blip r:embed="rId2" cstate="print"/>
          <a:srcRect l="11517" t="43825" r="45959" b="22210"/>
          <a:stretch>
            <a:fillRect/>
          </a:stretch>
        </p:blipFill>
        <p:spPr bwMode="auto">
          <a:xfrm>
            <a:off x="755576" y="1275606"/>
            <a:ext cx="1872208" cy="1209134"/>
          </a:xfrm>
          <a:prstGeom prst="rect">
            <a:avLst/>
          </a:prstGeom>
          <a:noFill/>
          <a:ln w="9525">
            <a:noFill/>
            <a:miter lim="800000"/>
            <a:headEnd/>
            <a:tailEnd/>
          </a:ln>
        </p:spPr>
      </p:pic>
      <p:grpSp>
        <p:nvGrpSpPr>
          <p:cNvPr id="6" name="5 - Ομάδα"/>
          <p:cNvGrpSpPr/>
          <p:nvPr/>
        </p:nvGrpSpPr>
        <p:grpSpPr>
          <a:xfrm>
            <a:off x="179512" y="997048"/>
            <a:ext cx="432087" cy="523220"/>
            <a:chOff x="1115576" y="1281815"/>
            <a:chExt cx="684357" cy="924362"/>
          </a:xfrm>
        </p:grpSpPr>
        <p:sp>
          <p:nvSpPr>
            <p:cNvPr id="7" name="Oval 4"/>
            <p:cNvSpPr/>
            <p:nvPr/>
          </p:nvSpPr>
          <p:spPr>
            <a:xfrm>
              <a:off x="1115576" y="1392293"/>
              <a:ext cx="684357" cy="684357"/>
            </a:xfrm>
            <a:prstGeom prst="ellipse">
              <a:avLst/>
            </a:prstGeom>
            <a:solidFill>
              <a:schemeClr val="bg1"/>
            </a:solidFill>
            <a:ln w="127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5"/>
            <p:cNvSpPr txBox="1"/>
            <p:nvPr/>
          </p:nvSpPr>
          <p:spPr>
            <a:xfrm>
              <a:off x="1243454" y="1281815"/>
              <a:ext cx="428602" cy="924362"/>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3</a:t>
              </a:r>
              <a:endParaRPr lang="ko-KR" altLang="en-US" sz="2800" b="1" dirty="0">
                <a:solidFill>
                  <a:schemeClr val="accent1"/>
                </a:solidFill>
                <a:cs typeface="Arial" pitchFamily="34" charset="0"/>
              </a:endParaRPr>
            </a:p>
          </p:txBody>
        </p:sp>
      </p:grpSp>
      <p:sp>
        <p:nvSpPr>
          <p:cNvPr id="9" name="TextBox 20"/>
          <p:cNvSpPr txBox="1"/>
          <p:nvPr/>
        </p:nvSpPr>
        <p:spPr>
          <a:xfrm>
            <a:off x="2699793" y="1466271"/>
            <a:ext cx="3240360" cy="307777"/>
          </a:xfrm>
          <a:prstGeom prst="rect">
            <a:avLst/>
          </a:prstGeom>
          <a:noFill/>
        </p:spPr>
        <p:txBody>
          <a:bodyPr wrap="square" rtlCol="0" anchor="ctr">
            <a:spAutoFit/>
          </a:bodyPr>
          <a:lstStyle/>
          <a:p>
            <a:r>
              <a:rPr lang="ro-RO" altLang="ko-KR" sz="1400" dirty="0">
                <a:solidFill>
                  <a:schemeClr val="tx1">
                    <a:lumMod val="75000"/>
                    <a:lumOff val="25000"/>
                  </a:schemeClr>
                </a:solidFill>
                <a:cs typeface="Arial" pitchFamily="34" charset="0"/>
              </a:rPr>
              <a:t>Câte puncte de conexiune sunt aici?</a:t>
            </a:r>
            <a:endParaRPr lang="en-US" altLang="ko-KR" sz="1400" dirty="0">
              <a:solidFill>
                <a:schemeClr val="tx1">
                  <a:lumMod val="75000"/>
                  <a:lumOff val="25000"/>
                </a:schemeClr>
              </a:solidFill>
              <a:cs typeface="Arial" pitchFamily="34" charset="0"/>
            </a:endParaRPr>
          </a:p>
        </p:txBody>
      </p:sp>
      <p:sp>
        <p:nvSpPr>
          <p:cNvPr id="10" name="9 - Δεξιό βέλος"/>
          <p:cNvSpPr/>
          <p:nvPr/>
        </p:nvSpPr>
        <p:spPr>
          <a:xfrm>
            <a:off x="6012160" y="158992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6588224" y="141962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l-GR"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11 - Ορθογώνιο"/>
          <p:cNvSpPr/>
          <p:nvPr/>
        </p:nvSpPr>
        <p:spPr>
          <a:xfrm>
            <a:off x="1835696" y="987574"/>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3" name="12 - Ευθύγραμμο βέλος σύνδεσης"/>
          <p:cNvCxnSpPr/>
          <p:nvPr/>
        </p:nvCxnSpPr>
        <p:spPr>
          <a:xfrm>
            <a:off x="1979712" y="1275606"/>
            <a:ext cx="0"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13 - Ορθογώνιο"/>
          <p:cNvSpPr/>
          <p:nvPr/>
        </p:nvSpPr>
        <p:spPr>
          <a:xfrm>
            <a:off x="971600" y="105958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5" name="14 - Ευθύγραμμο βέλος σύνδεσης"/>
          <p:cNvCxnSpPr/>
          <p:nvPr/>
        </p:nvCxnSpPr>
        <p:spPr>
          <a:xfrm>
            <a:off x="1187624" y="1419622"/>
            <a:ext cx="28803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15 - Ορθογώνιο"/>
          <p:cNvSpPr/>
          <p:nvPr/>
        </p:nvSpPr>
        <p:spPr>
          <a:xfrm>
            <a:off x="2267744" y="1923678"/>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9" name="18 - Ευθύγραμμο βέλος σύνδεσης"/>
          <p:cNvCxnSpPr>
            <a:stCxn id="16" idx="1"/>
          </p:cNvCxnSpPr>
          <p:nvPr/>
        </p:nvCxnSpPr>
        <p:spPr>
          <a:xfrm flipH="1" flipV="1">
            <a:off x="1979712" y="1923678"/>
            <a:ext cx="288032" cy="2000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051" name="Picture 3"/>
          <p:cNvPicPr>
            <a:picLocks noChangeAspect="1" noChangeArrowheads="1"/>
          </p:cNvPicPr>
          <p:nvPr/>
        </p:nvPicPr>
        <p:blipFill>
          <a:blip r:embed="rId3" cstate="print"/>
          <a:srcRect l="10631" t="37252" r="45959" b="21114"/>
          <a:stretch>
            <a:fillRect/>
          </a:stretch>
        </p:blipFill>
        <p:spPr bwMode="auto">
          <a:xfrm>
            <a:off x="755576" y="3147814"/>
            <a:ext cx="1800200" cy="1396073"/>
          </a:xfrm>
          <a:prstGeom prst="rect">
            <a:avLst/>
          </a:prstGeom>
          <a:noFill/>
          <a:ln w="9525">
            <a:noFill/>
            <a:miter lim="800000"/>
            <a:headEnd/>
            <a:tailEnd/>
          </a:ln>
        </p:spPr>
      </p:pic>
      <p:grpSp>
        <p:nvGrpSpPr>
          <p:cNvPr id="22" name="21 - Ομάδα"/>
          <p:cNvGrpSpPr/>
          <p:nvPr/>
        </p:nvGrpSpPr>
        <p:grpSpPr>
          <a:xfrm>
            <a:off x="179512" y="2787774"/>
            <a:ext cx="432087" cy="523220"/>
            <a:chOff x="1115576" y="1281815"/>
            <a:chExt cx="684357" cy="924362"/>
          </a:xfrm>
        </p:grpSpPr>
        <p:sp>
          <p:nvSpPr>
            <p:cNvPr id="23" name="Oval 4"/>
            <p:cNvSpPr/>
            <p:nvPr/>
          </p:nvSpPr>
          <p:spPr>
            <a:xfrm>
              <a:off x="1115576" y="1392293"/>
              <a:ext cx="684357" cy="684357"/>
            </a:xfrm>
            <a:prstGeom prst="ellipse">
              <a:avLst/>
            </a:prstGeom>
            <a:solidFill>
              <a:schemeClr val="bg1"/>
            </a:solidFill>
            <a:ln w="127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5"/>
            <p:cNvSpPr txBox="1"/>
            <p:nvPr/>
          </p:nvSpPr>
          <p:spPr>
            <a:xfrm>
              <a:off x="1243454" y="1281815"/>
              <a:ext cx="428602" cy="924362"/>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4</a:t>
              </a:r>
              <a:endParaRPr lang="ko-KR" altLang="en-US" sz="2800" b="1" dirty="0">
                <a:solidFill>
                  <a:schemeClr val="accent1"/>
                </a:solidFill>
                <a:cs typeface="Arial" pitchFamily="34" charset="0"/>
              </a:endParaRPr>
            </a:p>
          </p:txBody>
        </p:sp>
      </p:grpSp>
      <p:sp>
        <p:nvSpPr>
          <p:cNvPr id="25" name="TextBox 20"/>
          <p:cNvSpPr txBox="1"/>
          <p:nvPr/>
        </p:nvSpPr>
        <p:spPr>
          <a:xfrm>
            <a:off x="2780492" y="3255826"/>
            <a:ext cx="3240360" cy="307777"/>
          </a:xfrm>
          <a:prstGeom prst="rect">
            <a:avLst/>
          </a:prstGeom>
          <a:noFill/>
        </p:spPr>
        <p:txBody>
          <a:bodyPr wrap="square" rtlCol="0" anchor="ctr">
            <a:spAutoFit/>
          </a:bodyPr>
          <a:lstStyle/>
          <a:p>
            <a:r>
              <a:rPr lang="ro-RO" altLang="ko-KR" sz="1400" dirty="0">
                <a:solidFill>
                  <a:schemeClr val="tx1">
                    <a:lumMod val="75000"/>
                    <a:lumOff val="25000"/>
                  </a:schemeClr>
                </a:solidFill>
                <a:cs typeface="Arial" pitchFamily="34" charset="0"/>
              </a:rPr>
              <a:t>Câte puncte de conexiune sunt aici?</a:t>
            </a:r>
            <a:endParaRPr lang="en-US" altLang="ko-KR" sz="1400" dirty="0">
              <a:solidFill>
                <a:schemeClr val="tx1">
                  <a:lumMod val="75000"/>
                  <a:lumOff val="25000"/>
                </a:schemeClr>
              </a:solidFill>
              <a:cs typeface="Arial" pitchFamily="34" charset="0"/>
            </a:endParaRPr>
          </a:p>
        </p:txBody>
      </p:sp>
      <p:sp>
        <p:nvSpPr>
          <p:cNvPr id="26" name="25 - Ορθογώνιο"/>
          <p:cNvSpPr/>
          <p:nvPr/>
        </p:nvSpPr>
        <p:spPr>
          <a:xfrm>
            <a:off x="2195736" y="2931790"/>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7" name="26 - Ευθύγραμμο βέλος σύνδεσης"/>
          <p:cNvCxnSpPr>
            <a:stCxn id="26" idx="2"/>
          </p:cNvCxnSpPr>
          <p:nvPr/>
        </p:nvCxnSpPr>
        <p:spPr>
          <a:xfrm flipH="1">
            <a:off x="1979712" y="3331900"/>
            <a:ext cx="360040" cy="3199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27 - Ορθογώνιο"/>
          <p:cNvSpPr/>
          <p:nvPr/>
        </p:nvSpPr>
        <p:spPr>
          <a:xfrm>
            <a:off x="971600" y="3075806"/>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9" name="28 - Ευθύγραμμο βέλος σύνδεσης"/>
          <p:cNvCxnSpPr/>
          <p:nvPr/>
        </p:nvCxnSpPr>
        <p:spPr>
          <a:xfrm>
            <a:off x="1187624" y="3435846"/>
            <a:ext cx="28803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29 - Ορθογώνιο"/>
          <p:cNvSpPr/>
          <p:nvPr/>
        </p:nvSpPr>
        <p:spPr>
          <a:xfrm>
            <a:off x="2267744" y="393990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31" name="30 - Ευθύγραμμο βέλος σύνδεσης"/>
          <p:cNvCxnSpPr>
            <a:stCxn id="30" idx="1"/>
          </p:cNvCxnSpPr>
          <p:nvPr/>
        </p:nvCxnSpPr>
        <p:spPr>
          <a:xfrm flipH="1" flipV="1">
            <a:off x="1979712" y="3939902"/>
            <a:ext cx="288032" cy="2000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32 - Ορθογώνιο"/>
          <p:cNvSpPr/>
          <p:nvPr/>
        </p:nvSpPr>
        <p:spPr>
          <a:xfrm>
            <a:off x="1403648" y="2715766"/>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34" name="33 - Ευθύγραμμο βέλος σύνδεσης"/>
          <p:cNvCxnSpPr/>
          <p:nvPr/>
        </p:nvCxnSpPr>
        <p:spPr>
          <a:xfrm>
            <a:off x="1475656" y="3003798"/>
            <a:ext cx="216024" cy="5040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35 - Δεξιό βέλος"/>
          <p:cNvSpPr/>
          <p:nvPr/>
        </p:nvSpPr>
        <p:spPr>
          <a:xfrm>
            <a:off x="6084168" y="3390127"/>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36 - Ορθογώνιο"/>
          <p:cNvSpPr/>
          <p:nvPr/>
        </p:nvSpPr>
        <p:spPr>
          <a:xfrm>
            <a:off x="6660232" y="3219822"/>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l-GR"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par>
                                <p:cTn id="30" presetID="55"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strVal val="#ppt_w*0.70"/>
                                          </p:val>
                                        </p:tav>
                                        <p:tav tm="100000">
                                          <p:val>
                                            <p:strVal val="#ppt_w"/>
                                          </p:val>
                                        </p:tav>
                                      </p:tavLst>
                                    </p:anim>
                                    <p:anim calcmode="lin" valueType="num">
                                      <p:cBhvr>
                                        <p:cTn id="33" dur="1000" fill="hold"/>
                                        <p:tgtEl>
                                          <p:spTgt spid="15"/>
                                        </p:tgtEl>
                                        <p:attrNameLst>
                                          <p:attrName>ppt_h</p:attrName>
                                        </p:attrNameLst>
                                      </p:cBhvr>
                                      <p:tavLst>
                                        <p:tav tm="0">
                                          <p:val>
                                            <p:strVal val="#ppt_h"/>
                                          </p:val>
                                        </p:tav>
                                        <p:tav tm="100000">
                                          <p:val>
                                            <p:strVal val="#ppt_h"/>
                                          </p:val>
                                        </p:tav>
                                      </p:tavLst>
                                    </p:anim>
                                    <p:animEffect transition="in" filter="fade">
                                      <p:cBhvr>
                                        <p:cTn id="34" dur="1000"/>
                                        <p:tgtEl>
                                          <p:spTgt spid="15"/>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0.70"/>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par>
                                <p:cTn id="40" presetID="55"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strVal val="#ppt_w*0.70"/>
                                          </p:val>
                                        </p:tav>
                                        <p:tav tm="100000">
                                          <p:val>
                                            <p:strVal val="#ppt_w"/>
                                          </p:val>
                                        </p:tav>
                                      </p:tavLst>
                                    </p:anim>
                                    <p:anim calcmode="lin" valueType="num">
                                      <p:cBhvr>
                                        <p:cTn id="43" dur="1000" fill="hold"/>
                                        <p:tgtEl>
                                          <p:spTgt spid="19"/>
                                        </p:tgtEl>
                                        <p:attrNameLst>
                                          <p:attrName>ppt_h</p:attrName>
                                        </p:attrNameLst>
                                      </p:cBhvr>
                                      <p:tavLst>
                                        <p:tav tm="0">
                                          <p:val>
                                            <p:strVal val="#ppt_h"/>
                                          </p:val>
                                        </p:tav>
                                        <p:tav tm="100000">
                                          <p:val>
                                            <p:strVal val="#ppt_h"/>
                                          </p:val>
                                        </p:tav>
                                      </p:tavLst>
                                    </p:anim>
                                    <p:animEffect transition="in" filter="fade">
                                      <p:cBhvr>
                                        <p:cTn id="44" dur="1000"/>
                                        <p:tgtEl>
                                          <p:spTgt spid="19"/>
                                        </p:tgtEl>
                                      </p:cBhvr>
                                    </p:animEffect>
                                  </p:childTnLst>
                                </p:cTn>
                              </p:par>
                              <p:par>
                                <p:cTn id="45" presetID="55"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000" fill="hold"/>
                                        <p:tgtEl>
                                          <p:spTgt spid="27"/>
                                        </p:tgtEl>
                                        <p:attrNameLst>
                                          <p:attrName>ppt_w</p:attrName>
                                        </p:attrNameLst>
                                      </p:cBhvr>
                                      <p:tavLst>
                                        <p:tav tm="0">
                                          <p:val>
                                            <p:strVal val="#ppt_w*0.70"/>
                                          </p:val>
                                        </p:tav>
                                        <p:tav tm="100000">
                                          <p:val>
                                            <p:strVal val="#ppt_w"/>
                                          </p:val>
                                        </p:tav>
                                      </p:tavLst>
                                    </p:anim>
                                    <p:anim calcmode="lin" valueType="num">
                                      <p:cBhvr>
                                        <p:cTn id="48" dur="1000" fill="hold"/>
                                        <p:tgtEl>
                                          <p:spTgt spid="27"/>
                                        </p:tgtEl>
                                        <p:attrNameLst>
                                          <p:attrName>ppt_h</p:attrName>
                                        </p:attrNameLst>
                                      </p:cBhvr>
                                      <p:tavLst>
                                        <p:tav tm="0">
                                          <p:val>
                                            <p:strVal val="#ppt_h"/>
                                          </p:val>
                                        </p:tav>
                                        <p:tav tm="100000">
                                          <p:val>
                                            <p:strVal val="#ppt_h"/>
                                          </p:val>
                                        </p:tav>
                                      </p:tavLst>
                                    </p:anim>
                                    <p:animEffect transition="in" filter="fade">
                                      <p:cBhvr>
                                        <p:cTn id="49" dur="10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1000" fill="hold"/>
                                        <p:tgtEl>
                                          <p:spTgt spid="26"/>
                                        </p:tgtEl>
                                        <p:attrNameLst>
                                          <p:attrName>ppt_w</p:attrName>
                                        </p:attrNameLst>
                                      </p:cBhvr>
                                      <p:tavLst>
                                        <p:tav tm="0">
                                          <p:val>
                                            <p:strVal val="#ppt_w*0.70"/>
                                          </p:val>
                                        </p:tav>
                                        <p:tav tm="100000">
                                          <p:val>
                                            <p:strVal val="#ppt_w"/>
                                          </p:val>
                                        </p:tav>
                                      </p:tavLst>
                                    </p:anim>
                                    <p:anim calcmode="lin" valueType="num">
                                      <p:cBhvr>
                                        <p:cTn id="55" dur="1000" fill="hold"/>
                                        <p:tgtEl>
                                          <p:spTgt spid="26"/>
                                        </p:tgtEl>
                                        <p:attrNameLst>
                                          <p:attrName>ppt_h</p:attrName>
                                        </p:attrNameLst>
                                      </p:cBhvr>
                                      <p:tavLst>
                                        <p:tav tm="0">
                                          <p:val>
                                            <p:strVal val="#ppt_h"/>
                                          </p:val>
                                        </p:tav>
                                        <p:tav tm="100000">
                                          <p:val>
                                            <p:strVal val="#ppt_h"/>
                                          </p:val>
                                        </p:tav>
                                      </p:tavLst>
                                    </p:anim>
                                    <p:animEffect transition="in" filter="fade">
                                      <p:cBhvr>
                                        <p:cTn id="56" dur="1000"/>
                                        <p:tgtEl>
                                          <p:spTgt spid="26"/>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1000" fill="hold"/>
                                        <p:tgtEl>
                                          <p:spTgt spid="28"/>
                                        </p:tgtEl>
                                        <p:attrNameLst>
                                          <p:attrName>ppt_w</p:attrName>
                                        </p:attrNameLst>
                                      </p:cBhvr>
                                      <p:tavLst>
                                        <p:tav tm="0">
                                          <p:val>
                                            <p:strVal val="#ppt_w*0.70"/>
                                          </p:val>
                                        </p:tav>
                                        <p:tav tm="100000">
                                          <p:val>
                                            <p:strVal val="#ppt_w"/>
                                          </p:val>
                                        </p:tav>
                                      </p:tavLst>
                                    </p:anim>
                                    <p:anim calcmode="lin" valueType="num">
                                      <p:cBhvr>
                                        <p:cTn id="60" dur="1000" fill="hold"/>
                                        <p:tgtEl>
                                          <p:spTgt spid="28"/>
                                        </p:tgtEl>
                                        <p:attrNameLst>
                                          <p:attrName>ppt_h</p:attrName>
                                        </p:attrNameLst>
                                      </p:cBhvr>
                                      <p:tavLst>
                                        <p:tav tm="0">
                                          <p:val>
                                            <p:strVal val="#ppt_h"/>
                                          </p:val>
                                        </p:tav>
                                        <p:tav tm="100000">
                                          <p:val>
                                            <p:strVal val="#ppt_h"/>
                                          </p:val>
                                        </p:tav>
                                      </p:tavLst>
                                    </p:anim>
                                    <p:animEffect transition="in" filter="fade">
                                      <p:cBhvr>
                                        <p:cTn id="61" dur="1000"/>
                                        <p:tgtEl>
                                          <p:spTgt spid="28"/>
                                        </p:tgtEl>
                                      </p:cBhvr>
                                    </p:animEffect>
                                  </p:childTnLst>
                                </p:cTn>
                              </p:par>
                              <p:par>
                                <p:cTn id="62" presetID="55"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1000" fill="hold"/>
                                        <p:tgtEl>
                                          <p:spTgt spid="29"/>
                                        </p:tgtEl>
                                        <p:attrNameLst>
                                          <p:attrName>ppt_w</p:attrName>
                                        </p:attrNameLst>
                                      </p:cBhvr>
                                      <p:tavLst>
                                        <p:tav tm="0">
                                          <p:val>
                                            <p:strVal val="#ppt_w*0.70"/>
                                          </p:val>
                                        </p:tav>
                                        <p:tav tm="100000">
                                          <p:val>
                                            <p:strVal val="#ppt_w"/>
                                          </p:val>
                                        </p:tav>
                                      </p:tavLst>
                                    </p:anim>
                                    <p:anim calcmode="lin" valueType="num">
                                      <p:cBhvr>
                                        <p:cTn id="65" dur="1000" fill="hold"/>
                                        <p:tgtEl>
                                          <p:spTgt spid="29"/>
                                        </p:tgtEl>
                                        <p:attrNameLst>
                                          <p:attrName>ppt_h</p:attrName>
                                        </p:attrNameLst>
                                      </p:cBhvr>
                                      <p:tavLst>
                                        <p:tav tm="0">
                                          <p:val>
                                            <p:strVal val="#ppt_h"/>
                                          </p:val>
                                        </p:tav>
                                        <p:tav tm="100000">
                                          <p:val>
                                            <p:strVal val="#ppt_h"/>
                                          </p:val>
                                        </p:tav>
                                      </p:tavLst>
                                    </p:anim>
                                    <p:animEffect transition="in" filter="fade">
                                      <p:cBhvr>
                                        <p:cTn id="66" dur="1000"/>
                                        <p:tgtEl>
                                          <p:spTgt spid="29"/>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1000" fill="hold"/>
                                        <p:tgtEl>
                                          <p:spTgt spid="30"/>
                                        </p:tgtEl>
                                        <p:attrNameLst>
                                          <p:attrName>ppt_w</p:attrName>
                                        </p:attrNameLst>
                                      </p:cBhvr>
                                      <p:tavLst>
                                        <p:tav tm="0">
                                          <p:val>
                                            <p:strVal val="#ppt_w*0.70"/>
                                          </p:val>
                                        </p:tav>
                                        <p:tav tm="100000">
                                          <p:val>
                                            <p:strVal val="#ppt_w"/>
                                          </p:val>
                                        </p:tav>
                                      </p:tavLst>
                                    </p:anim>
                                    <p:anim calcmode="lin" valueType="num">
                                      <p:cBhvr>
                                        <p:cTn id="70" dur="1000" fill="hold"/>
                                        <p:tgtEl>
                                          <p:spTgt spid="30"/>
                                        </p:tgtEl>
                                        <p:attrNameLst>
                                          <p:attrName>ppt_h</p:attrName>
                                        </p:attrNameLst>
                                      </p:cBhvr>
                                      <p:tavLst>
                                        <p:tav tm="0">
                                          <p:val>
                                            <p:strVal val="#ppt_h"/>
                                          </p:val>
                                        </p:tav>
                                        <p:tav tm="100000">
                                          <p:val>
                                            <p:strVal val="#ppt_h"/>
                                          </p:val>
                                        </p:tav>
                                      </p:tavLst>
                                    </p:anim>
                                    <p:animEffect transition="in" filter="fade">
                                      <p:cBhvr>
                                        <p:cTn id="71" dur="1000"/>
                                        <p:tgtEl>
                                          <p:spTgt spid="30"/>
                                        </p:tgtEl>
                                      </p:cBhvr>
                                    </p:animEffect>
                                  </p:childTnLst>
                                </p:cTn>
                              </p:par>
                              <p:par>
                                <p:cTn id="72" presetID="55"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1000" fill="hold"/>
                                        <p:tgtEl>
                                          <p:spTgt spid="31"/>
                                        </p:tgtEl>
                                        <p:attrNameLst>
                                          <p:attrName>ppt_w</p:attrName>
                                        </p:attrNameLst>
                                      </p:cBhvr>
                                      <p:tavLst>
                                        <p:tav tm="0">
                                          <p:val>
                                            <p:strVal val="#ppt_w*0.70"/>
                                          </p:val>
                                        </p:tav>
                                        <p:tav tm="100000">
                                          <p:val>
                                            <p:strVal val="#ppt_w"/>
                                          </p:val>
                                        </p:tav>
                                      </p:tavLst>
                                    </p:anim>
                                    <p:anim calcmode="lin" valueType="num">
                                      <p:cBhvr>
                                        <p:cTn id="75" dur="1000" fill="hold"/>
                                        <p:tgtEl>
                                          <p:spTgt spid="31"/>
                                        </p:tgtEl>
                                        <p:attrNameLst>
                                          <p:attrName>ppt_h</p:attrName>
                                        </p:attrNameLst>
                                      </p:cBhvr>
                                      <p:tavLst>
                                        <p:tav tm="0">
                                          <p:val>
                                            <p:strVal val="#ppt_h"/>
                                          </p:val>
                                        </p:tav>
                                        <p:tav tm="100000">
                                          <p:val>
                                            <p:strVal val="#ppt_h"/>
                                          </p:val>
                                        </p:tav>
                                      </p:tavLst>
                                    </p:anim>
                                    <p:animEffect transition="in" filter="fade">
                                      <p:cBhvr>
                                        <p:cTn id="76" dur="1000"/>
                                        <p:tgtEl>
                                          <p:spTgt spid="31"/>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strVal val="#ppt_w*0.70"/>
                                          </p:val>
                                        </p:tav>
                                        <p:tav tm="100000">
                                          <p:val>
                                            <p:strVal val="#ppt_w"/>
                                          </p:val>
                                        </p:tav>
                                      </p:tavLst>
                                    </p:anim>
                                    <p:anim calcmode="lin" valueType="num">
                                      <p:cBhvr>
                                        <p:cTn id="80" dur="1000" fill="hold"/>
                                        <p:tgtEl>
                                          <p:spTgt spid="33"/>
                                        </p:tgtEl>
                                        <p:attrNameLst>
                                          <p:attrName>ppt_h</p:attrName>
                                        </p:attrNameLst>
                                      </p:cBhvr>
                                      <p:tavLst>
                                        <p:tav tm="0">
                                          <p:val>
                                            <p:strVal val="#ppt_h"/>
                                          </p:val>
                                        </p:tav>
                                        <p:tav tm="100000">
                                          <p:val>
                                            <p:strVal val="#ppt_h"/>
                                          </p:val>
                                        </p:tav>
                                      </p:tavLst>
                                    </p:anim>
                                    <p:animEffect transition="in" filter="fade">
                                      <p:cBhvr>
                                        <p:cTn id="81" dur="1000"/>
                                        <p:tgtEl>
                                          <p:spTgt spid="33"/>
                                        </p:tgtEl>
                                      </p:cBhvr>
                                    </p:animEffect>
                                  </p:childTnLst>
                                </p:cTn>
                              </p:par>
                              <p:par>
                                <p:cTn id="82" presetID="55"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1000" fill="hold"/>
                                        <p:tgtEl>
                                          <p:spTgt spid="34"/>
                                        </p:tgtEl>
                                        <p:attrNameLst>
                                          <p:attrName>ppt_w</p:attrName>
                                        </p:attrNameLst>
                                      </p:cBhvr>
                                      <p:tavLst>
                                        <p:tav tm="0">
                                          <p:val>
                                            <p:strVal val="#ppt_w*0.70"/>
                                          </p:val>
                                        </p:tav>
                                        <p:tav tm="100000">
                                          <p:val>
                                            <p:strVal val="#ppt_w"/>
                                          </p:val>
                                        </p:tav>
                                      </p:tavLst>
                                    </p:anim>
                                    <p:anim calcmode="lin" valueType="num">
                                      <p:cBhvr>
                                        <p:cTn id="85" dur="1000" fill="hold"/>
                                        <p:tgtEl>
                                          <p:spTgt spid="34"/>
                                        </p:tgtEl>
                                        <p:attrNameLst>
                                          <p:attrName>ppt_h</p:attrName>
                                        </p:attrNameLst>
                                      </p:cBhvr>
                                      <p:tavLst>
                                        <p:tav tm="0">
                                          <p:val>
                                            <p:strVal val="#ppt_h"/>
                                          </p:val>
                                        </p:tav>
                                        <p:tav tm="100000">
                                          <p:val>
                                            <p:strVal val="#ppt_h"/>
                                          </p:val>
                                        </p:tav>
                                      </p:tavLst>
                                    </p:anim>
                                    <p:animEffect transition="in" filter="fade">
                                      <p:cBhvr>
                                        <p:cTn id="86" dur="1000"/>
                                        <p:tgtEl>
                                          <p:spTgt spid="34"/>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p:cTn id="89" dur="1000" fill="hold"/>
                                        <p:tgtEl>
                                          <p:spTgt spid="37"/>
                                        </p:tgtEl>
                                        <p:attrNameLst>
                                          <p:attrName>ppt_w</p:attrName>
                                        </p:attrNameLst>
                                      </p:cBhvr>
                                      <p:tavLst>
                                        <p:tav tm="0">
                                          <p:val>
                                            <p:strVal val="#ppt_w*0.70"/>
                                          </p:val>
                                        </p:tav>
                                        <p:tav tm="100000">
                                          <p:val>
                                            <p:strVal val="#ppt_w"/>
                                          </p:val>
                                        </p:tav>
                                      </p:tavLst>
                                    </p:anim>
                                    <p:anim calcmode="lin" valueType="num">
                                      <p:cBhvr>
                                        <p:cTn id="90" dur="1000" fill="hold"/>
                                        <p:tgtEl>
                                          <p:spTgt spid="37"/>
                                        </p:tgtEl>
                                        <p:attrNameLst>
                                          <p:attrName>ppt_h</p:attrName>
                                        </p:attrNameLst>
                                      </p:cBhvr>
                                      <p:tavLst>
                                        <p:tav tm="0">
                                          <p:val>
                                            <p:strVal val="#ppt_h"/>
                                          </p:val>
                                        </p:tav>
                                        <p:tav tm="100000">
                                          <p:val>
                                            <p:strVal val="#ppt_h"/>
                                          </p:val>
                                        </p:tav>
                                      </p:tavLst>
                                    </p:anim>
                                    <p:animEffect transition="in" filter="fade">
                                      <p:cBhvr>
                                        <p:cTn id="91" dur="1000"/>
                                        <p:tgtEl>
                                          <p:spTgt spid="37"/>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1000" fill="hold"/>
                                        <p:tgtEl>
                                          <p:spTgt spid="36"/>
                                        </p:tgtEl>
                                        <p:attrNameLst>
                                          <p:attrName>ppt_w</p:attrName>
                                        </p:attrNameLst>
                                      </p:cBhvr>
                                      <p:tavLst>
                                        <p:tav tm="0">
                                          <p:val>
                                            <p:strVal val="#ppt_w*0.70"/>
                                          </p:val>
                                        </p:tav>
                                        <p:tav tm="100000">
                                          <p:val>
                                            <p:strVal val="#ppt_w"/>
                                          </p:val>
                                        </p:tav>
                                      </p:tavLst>
                                    </p:anim>
                                    <p:anim calcmode="lin" valueType="num">
                                      <p:cBhvr>
                                        <p:cTn id="95" dur="1000" fill="hold"/>
                                        <p:tgtEl>
                                          <p:spTgt spid="36"/>
                                        </p:tgtEl>
                                        <p:attrNameLst>
                                          <p:attrName>ppt_h</p:attrName>
                                        </p:attrNameLst>
                                      </p:cBhvr>
                                      <p:tavLst>
                                        <p:tav tm="0">
                                          <p:val>
                                            <p:strVal val="#ppt_h"/>
                                          </p:val>
                                        </p:tav>
                                        <p:tav tm="100000">
                                          <p:val>
                                            <p:strVal val="#ppt_h"/>
                                          </p:val>
                                        </p:tav>
                                      </p:tavLst>
                                    </p:anim>
                                    <p:animEffect transition="in" filter="fade">
                                      <p:cBhvr>
                                        <p:cTn id="9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p:bldP spid="16" grpId="0"/>
      <p:bldP spid="26" grpId="0"/>
      <p:bldP spid="28" grpId="0"/>
      <p:bldP spid="30" grpId="0"/>
      <p:bldP spid="33" grpId="0"/>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Θέση κειμένου"/>
          <p:cNvSpPr>
            <a:spLocks noGrp="1"/>
          </p:cNvSpPr>
          <p:nvPr>
            <p:ph type="body" sz="quarter" idx="10"/>
          </p:nvPr>
        </p:nvSpPr>
        <p:spPr/>
        <p:txBody>
          <a:bodyPr/>
          <a:lstStyle/>
          <a:p>
            <a:r>
              <a:rPr lang="ro-RO" dirty="0"/>
              <a:t>Conceptul de conexiune </a:t>
            </a:r>
            <a:r>
              <a:rPr lang="en-US" dirty="0"/>
              <a:t>III</a:t>
            </a:r>
            <a:endParaRPr lang="el-GR" dirty="0"/>
          </a:p>
        </p:txBody>
      </p:sp>
      <p:pic>
        <p:nvPicPr>
          <p:cNvPr id="3074" name="Picture 2"/>
          <p:cNvPicPr>
            <a:picLocks noChangeAspect="1" noChangeArrowheads="1"/>
          </p:cNvPicPr>
          <p:nvPr/>
        </p:nvPicPr>
        <p:blipFill>
          <a:blip r:embed="rId2" cstate="print"/>
          <a:srcRect l="15061" t="35060" r="38871" b="18923"/>
          <a:stretch>
            <a:fillRect/>
          </a:stretch>
        </p:blipFill>
        <p:spPr bwMode="auto">
          <a:xfrm>
            <a:off x="2483768" y="1347614"/>
            <a:ext cx="3744416" cy="3024336"/>
          </a:xfrm>
          <a:prstGeom prst="rect">
            <a:avLst/>
          </a:prstGeom>
          <a:noFill/>
          <a:ln w="9525">
            <a:noFill/>
            <a:miter lim="800000"/>
            <a:headEnd/>
            <a:tailEnd/>
          </a:ln>
        </p:spPr>
      </p:pic>
      <p:sp>
        <p:nvSpPr>
          <p:cNvPr id="6" name="5 - Ορθογώνιο"/>
          <p:cNvSpPr/>
          <p:nvPr/>
        </p:nvSpPr>
        <p:spPr>
          <a:xfrm>
            <a:off x="6516216" y="2283718"/>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l-GR"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6 - Ορθογώνιο"/>
          <p:cNvSpPr/>
          <p:nvPr/>
        </p:nvSpPr>
        <p:spPr>
          <a:xfrm>
            <a:off x="3923928" y="843558"/>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 Ορθογώνιο"/>
          <p:cNvSpPr/>
          <p:nvPr/>
        </p:nvSpPr>
        <p:spPr>
          <a:xfrm>
            <a:off x="3347864" y="4587974"/>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endParaRPr lang="el-G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9" name="8 - Ευθύγραμμο βέλος σύνδεσης"/>
          <p:cNvCxnSpPr/>
          <p:nvPr/>
        </p:nvCxnSpPr>
        <p:spPr>
          <a:xfrm>
            <a:off x="4067944" y="1203598"/>
            <a:ext cx="0" cy="12241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9 - Ορθογώνιο"/>
          <p:cNvSpPr/>
          <p:nvPr/>
        </p:nvSpPr>
        <p:spPr>
          <a:xfrm>
            <a:off x="1763688" y="2067694"/>
            <a:ext cx="288032" cy="400110"/>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a:t>
            </a:r>
            <a:endParaRPr lang="el-GR"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12" name="11 - Ευθύγραμμο βέλος σύνδεσης"/>
          <p:cNvCxnSpPr>
            <a:stCxn id="8" idx="3"/>
          </p:cNvCxnSpPr>
          <p:nvPr/>
        </p:nvCxnSpPr>
        <p:spPr>
          <a:xfrm flipH="1" flipV="1">
            <a:off x="3491880" y="3219822"/>
            <a:ext cx="144016" cy="156820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14 - Ευθύγραμμο βέλος σύνδεσης"/>
          <p:cNvCxnSpPr/>
          <p:nvPr/>
        </p:nvCxnSpPr>
        <p:spPr>
          <a:xfrm flipH="1">
            <a:off x="4644008" y="2499742"/>
            <a:ext cx="1863824"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17 - Ευθύγραμμο βέλος σύνδεσης"/>
          <p:cNvCxnSpPr/>
          <p:nvPr/>
        </p:nvCxnSpPr>
        <p:spPr>
          <a:xfrm>
            <a:off x="2051720" y="2211710"/>
            <a:ext cx="144016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20 - Ορθογώνιο"/>
          <p:cNvSpPr/>
          <p:nvPr/>
        </p:nvSpPr>
        <p:spPr>
          <a:xfrm>
            <a:off x="5292080" y="843558"/>
            <a:ext cx="281355" cy="400110"/>
          </a:xfrm>
          <a:prstGeom prst="rect">
            <a:avLst/>
          </a:prstGeom>
          <a:noFill/>
        </p:spPr>
        <p:txBody>
          <a:bodyPr wrap="square" lIns="91440" tIns="45720" rIns="91440" bIns="45720">
            <a:spAutoFit/>
          </a:bodyPr>
          <a:lstStyle/>
          <a:p>
            <a:pPr algn="ctr"/>
            <a:r>
              <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1</a:t>
            </a:r>
          </a:p>
        </p:txBody>
      </p:sp>
      <p:sp>
        <p:nvSpPr>
          <p:cNvPr id="23" name="22 - Ορθογώνιο"/>
          <p:cNvSpPr/>
          <p:nvPr/>
        </p:nvSpPr>
        <p:spPr>
          <a:xfrm>
            <a:off x="6372200" y="1347614"/>
            <a:ext cx="281355" cy="400110"/>
          </a:xfrm>
          <a:prstGeom prst="rect">
            <a:avLst/>
          </a:prstGeom>
          <a:noFill/>
        </p:spPr>
        <p:txBody>
          <a:bodyPr wrap="square" lIns="91440" tIns="45720" rIns="91440" bIns="45720">
            <a:spAutoFit/>
          </a:bodyPr>
          <a:lstStyle/>
          <a:p>
            <a:pPr algn="ctr"/>
            <a:r>
              <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2</a:t>
            </a:r>
          </a:p>
        </p:txBody>
      </p:sp>
      <p:cxnSp>
        <p:nvCxnSpPr>
          <p:cNvPr id="25" name="24 - Ευθύγραμμο βέλος σύνδεσης"/>
          <p:cNvCxnSpPr>
            <a:stCxn id="21" idx="2"/>
          </p:cNvCxnSpPr>
          <p:nvPr/>
        </p:nvCxnSpPr>
        <p:spPr>
          <a:xfrm flipH="1">
            <a:off x="4716016" y="1243668"/>
            <a:ext cx="716742" cy="75201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7" name="26 - Ευθύγραμμο βέλος σύνδεσης"/>
          <p:cNvCxnSpPr>
            <a:stCxn id="23" idx="1"/>
          </p:cNvCxnSpPr>
          <p:nvPr/>
        </p:nvCxnSpPr>
        <p:spPr>
          <a:xfrm flipH="1">
            <a:off x="5220072" y="1547669"/>
            <a:ext cx="1152128" cy="1056019"/>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55"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par>
                                <p:cTn id="35" presetID="55"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0.70"/>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cTn>
                              </p:par>
                              <p:par>
                                <p:cTn id="40" presetID="55"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strVal val="#ppt_w*0.70"/>
                                          </p:val>
                                        </p:tav>
                                        <p:tav tm="100000">
                                          <p:val>
                                            <p:strVal val="#ppt_w"/>
                                          </p:val>
                                        </p:tav>
                                      </p:tavLst>
                                    </p:anim>
                                    <p:anim calcmode="lin" valueType="num">
                                      <p:cBhvr>
                                        <p:cTn id="43" dur="1000" fill="hold"/>
                                        <p:tgtEl>
                                          <p:spTgt spid="18"/>
                                        </p:tgtEl>
                                        <p:attrNameLst>
                                          <p:attrName>ppt_h</p:attrName>
                                        </p:attrNameLst>
                                      </p:cBhvr>
                                      <p:tavLst>
                                        <p:tav tm="0">
                                          <p:val>
                                            <p:strVal val="#ppt_h"/>
                                          </p:val>
                                        </p:tav>
                                        <p:tav tm="100000">
                                          <p:val>
                                            <p:strVal val="#ppt_h"/>
                                          </p:val>
                                        </p:tav>
                                      </p:tavLst>
                                    </p:anim>
                                    <p:animEffect transition="in" filter="fade">
                                      <p:cBhvr>
                                        <p:cTn id="4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Inele pot fi conectate și în alt mod</a:t>
            </a:r>
            <a:r>
              <a:rPr lang="en-US" dirty="0"/>
              <a:t>?</a:t>
            </a:r>
            <a:endParaRPr lang="el-GR" dirty="0"/>
          </a:p>
        </p:txBody>
      </p:sp>
      <p:pic>
        <p:nvPicPr>
          <p:cNvPr id="4" name="Picture 3"/>
          <p:cNvPicPr>
            <a:picLocks noChangeAspect="1" noChangeArrowheads="1"/>
          </p:cNvPicPr>
          <p:nvPr/>
        </p:nvPicPr>
        <p:blipFill>
          <a:blip r:embed="rId2" cstate="print"/>
          <a:srcRect l="7973" t="44921" r="57476" b="26592"/>
          <a:stretch>
            <a:fillRect/>
          </a:stretch>
        </p:blipFill>
        <p:spPr bwMode="auto">
          <a:xfrm>
            <a:off x="503548" y="987574"/>
            <a:ext cx="3348372" cy="2232248"/>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l="7973" t="43825" r="59247" b="26593"/>
          <a:stretch>
            <a:fillRect/>
          </a:stretch>
        </p:blipFill>
        <p:spPr bwMode="auto">
          <a:xfrm>
            <a:off x="5436096" y="915566"/>
            <a:ext cx="3168352" cy="2312041"/>
          </a:xfrm>
          <a:prstGeom prst="rect">
            <a:avLst/>
          </a:prstGeom>
          <a:noFill/>
          <a:ln w="9525">
            <a:noFill/>
            <a:miter lim="800000"/>
            <a:headEnd/>
            <a:tailEnd/>
          </a:ln>
        </p:spPr>
      </p:pic>
      <p:sp>
        <p:nvSpPr>
          <p:cNvPr id="6" name="TextBox 20"/>
          <p:cNvSpPr txBox="1"/>
          <p:nvPr/>
        </p:nvSpPr>
        <p:spPr>
          <a:xfrm>
            <a:off x="3275856" y="3867894"/>
            <a:ext cx="3240360" cy="492443"/>
          </a:xfrm>
          <a:prstGeom prst="rect">
            <a:avLst/>
          </a:prstGeom>
          <a:noFill/>
        </p:spPr>
        <p:txBody>
          <a:bodyPr wrap="square" rtlCol="0" anchor="ctr">
            <a:spAutoFit/>
          </a:bodyPr>
          <a:lstStyle/>
          <a:p>
            <a:r>
              <a:rPr lang="ro-RO" altLang="ko-KR" sz="1400" b="1" dirty="0">
                <a:solidFill>
                  <a:schemeClr val="tx1">
                    <a:lumMod val="75000"/>
                    <a:lumOff val="25000"/>
                  </a:schemeClr>
                </a:solidFill>
                <a:cs typeface="Arial" pitchFamily="34" charset="0"/>
              </a:rPr>
              <a:t>Ce s-a modificat</a:t>
            </a:r>
            <a:r>
              <a:rPr lang="en-US" altLang="ko-KR" sz="1400" dirty="0">
                <a:solidFill>
                  <a:schemeClr val="tx1">
                    <a:lumMod val="75000"/>
                    <a:lumOff val="25000"/>
                  </a:schemeClr>
                </a:solidFill>
                <a:cs typeface="Arial" pitchFamily="34" charset="0"/>
              </a:rPr>
              <a:t>?</a:t>
            </a:r>
          </a:p>
          <a:p>
            <a:endParaRPr lang="ko-KR" altLang="en-US" sz="1200" dirty="0">
              <a:solidFill>
                <a:schemeClr val="tx1">
                  <a:lumMod val="75000"/>
                  <a:lumOff val="25000"/>
                </a:schemeClr>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strVal val="#ppt_w*0.70"/>
                                          </p:val>
                                        </p:tav>
                                        <p:tav tm="100000">
                                          <p:val>
                                            <p:strVal val="#ppt_w"/>
                                          </p:val>
                                        </p:tav>
                                      </p:tavLst>
                                    </p:anim>
                                    <p:anim calcmode="lin" valueType="num">
                                      <p:cBhvr>
                                        <p:cTn id="13" dur="1000" fill="hold"/>
                                        <p:tgtEl>
                                          <p:spTgt spid="4098"/>
                                        </p:tgtEl>
                                        <p:attrNameLst>
                                          <p:attrName>ppt_h</p:attrName>
                                        </p:attrNameLst>
                                      </p:cBhvr>
                                      <p:tavLst>
                                        <p:tav tm="0">
                                          <p:val>
                                            <p:strVal val="#ppt_h"/>
                                          </p:val>
                                        </p:tav>
                                        <p:tav tm="100000">
                                          <p:val>
                                            <p:strVal val="#ppt_h"/>
                                          </p:val>
                                        </p:tav>
                                      </p:tavLst>
                                    </p:anim>
                                    <p:animEffect transition="in" filter="fade">
                                      <p:cBhvr>
                                        <p:cTn id="14"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755576" y="339502"/>
            <a:ext cx="8388424"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ro-RO" sz="3600" dirty="0">
                <a:solidFill>
                  <a:schemeClr val="tx1">
                    <a:lumMod val="75000"/>
                    <a:lumOff val="25000"/>
                  </a:schemeClr>
                </a:solidFill>
                <a:cs typeface="Arial" pitchFamily="34" charset="0"/>
              </a:rPr>
              <a:t>Cuprins</a:t>
            </a:r>
            <a:endParaRPr lang="en-US" sz="3600" dirty="0">
              <a:solidFill>
                <a:schemeClr val="tx1">
                  <a:lumMod val="75000"/>
                  <a:lumOff val="25000"/>
                </a:schemeClr>
              </a:solidFill>
              <a:cs typeface="Arial" pitchFamily="34" charset="0"/>
            </a:endParaRPr>
          </a:p>
        </p:txBody>
      </p:sp>
      <p:sp>
        <p:nvSpPr>
          <p:cNvPr id="4" name="Rectangle 3"/>
          <p:cNvSpPr/>
          <p:nvPr/>
        </p:nvSpPr>
        <p:spPr>
          <a:xfrm>
            <a:off x="1457754" y="1426511"/>
            <a:ext cx="6570630" cy="61592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7" name="TextBox 12"/>
          <p:cNvSpPr txBox="1"/>
          <p:nvPr/>
        </p:nvSpPr>
        <p:spPr bwMode="auto">
          <a:xfrm>
            <a:off x="2073782" y="1588202"/>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Ce este o structură de zale </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Aplica</a:t>
            </a:r>
            <a:r>
              <a:rPr lang="ro-RO" altLang="ko-KR" sz="1400" dirty="0">
                <a:solidFill>
                  <a:schemeClr val="tx1">
                    <a:lumMod val="75000"/>
                    <a:lumOff val="25000"/>
                  </a:schemeClr>
                </a:solidFill>
                <a:cs typeface="Arial" pitchFamily="34" charset="0"/>
              </a:rPr>
              <a:t>ții</a:t>
            </a:r>
            <a:endParaRPr lang="ko-KR" altLang="en-US" sz="1400" dirty="0">
              <a:solidFill>
                <a:schemeClr val="tx1">
                  <a:lumMod val="75000"/>
                  <a:lumOff val="25000"/>
                </a:schemeClr>
              </a:solidFill>
              <a:cs typeface="Arial" pitchFamily="34" charset="0"/>
            </a:endParaRPr>
          </a:p>
        </p:txBody>
      </p:sp>
      <p:sp>
        <p:nvSpPr>
          <p:cNvPr id="5" name="Oval 4"/>
          <p:cNvSpPr/>
          <p:nvPr/>
        </p:nvSpPr>
        <p:spPr>
          <a:xfrm>
            <a:off x="1115576" y="1392293"/>
            <a:ext cx="684357" cy="684357"/>
          </a:xfrm>
          <a:prstGeom prst="ellipse">
            <a:avLst/>
          </a:prstGeom>
          <a:solidFill>
            <a:schemeClr val="bg1"/>
          </a:solidFill>
          <a:ln w="127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1243454" y="1482387"/>
            <a:ext cx="428602"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1</a:t>
            </a:r>
            <a:endParaRPr lang="ko-KR" altLang="en-US" sz="2800" b="1" dirty="0">
              <a:solidFill>
                <a:schemeClr val="accent1"/>
              </a:solidFill>
              <a:cs typeface="Arial" pitchFamily="34" charset="0"/>
            </a:endParaRPr>
          </a:p>
        </p:txBody>
      </p:sp>
      <p:sp>
        <p:nvSpPr>
          <p:cNvPr id="32" name="Rectangle 31"/>
          <p:cNvSpPr/>
          <p:nvPr/>
        </p:nvSpPr>
        <p:spPr>
          <a:xfrm>
            <a:off x="1457754" y="2263268"/>
            <a:ext cx="6570630" cy="61592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33" name="TextBox 12"/>
          <p:cNvSpPr txBox="1"/>
          <p:nvPr/>
        </p:nvSpPr>
        <p:spPr bwMode="auto">
          <a:xfrm>
            <a:off x="2073782" y="2424959"/>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Modele diferite de structuri de zale pentru tipărirea 3D</a:t>
            </a:r>
            <a:endParaRPr lang="ko-KR" altLang="en-US" sz="1400" dirty="0">
              <a:solidFill>
                <a:schemeClr val="tx1">
                  <a:lumMod val="75000"/>
                  <a:lumOff val="25000"/>
                </a:schemeClr>
              </a:solidFill>
              <a:cs typeface="Arial" pitchFamily="34" charset="0"/>
            </a:endParaRPr>
          </a:p>
        </p:txBody>
      </p:sp>
      <p:sp>
        <p:nvSpPr>
          <p:cNvPr id="34" name="Oval 33"/>
          <p:cNvSpPr/>
          <p:nvPr/>
        </p:nvSpPr>
        <p:spPr>
          <a:xfrm>
            <a:off x="1115576" y="2229050"/>
            <a:ext cx="684357" cy="684357"/>
          </a:xfrm>
          <a:prstGeom prst="ellipse">
            <a:avLst/>
          </a:prstGeom>
          <a:solidFill>
            <a:schemeClr val="bg1"/>
          </a:solidFill>
          <a:ln w="127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243454" y="2319144"/>
            <a:ext cx="428602" cy="523220"/>
          </a:xfrm>
          <a:prstGeom prst="rect">
            <a:avLst/>
          </a:prstGeom>
          <a:noFill/>
        </p:spPr>
        <p:txBody>
          <a:bodyPr wrap="square" rtlCol="0" anchor="ctr">
            <a:spAutoFit/>
          </a:bodyPr>
          <a:lstStyle/>
          <a:p>
            <a:pPr algn="ctr"/>
            <a:r>
              <a:rPr lang="en-US" altLang="ko-KR" sz="2800" b="1" dirty="0">
                <a:solidFill>
                  <a:schemeClr val="accent2"/>
                </a:solidFill>
                <a:cs typeface="Arial" pitchFamily="34" charset="0"/>
              </a:rPr>
              <a:t>2</a:t>
            </a:r>
            <a:endParaRPr lang="ko-KR" altLang="en-US" sz="2800" b="1" dirty="0">
              <a:solidFill>
                <a:schemeClr val="accent2"/>
              </a:solidFill>
              <a:cs typeface="Arial" pitchFamily="34" charset="0"/>
            </a:endParaRPr>
          </a:p>
        </p:txBody>
      </p:sp>
      <p:sp>
        <p:nvSpPr>
          <p:cNvPr id="37" name="Rectangle 36"/>
          <p:cNvSpPr/>
          <p:nvPr/>
        </p:nvSpPr>
        <p:spPr>
          <a:xfrm>
            <a:off x="1457754" y="3100025"/>
            <a:ext cx="6570630" cy="615921"/>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38" name="TextBox 12"/>
          <p:cNvSpPr txBox="1"/>
          <p:nvPr/>
        </p:nvSpPr>
        <p:spPr bwMode="auto">
          <a:xfrm>
            <a:off x="2073782" y="3261716"/>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Puncte de conexiune </a:t>
            </a:r>
            <a:r>
              <a:rPr lang="en-US" altLang="ko-KR" sz="1400" dirty="0">
                <a:solidFill>
                  <a:schemeClr val="tx1">
                    <a:lumMod val="75000"/>
                    <a:lumOff val="25000"/>
                  </a:schemeClr>
                </a:solidFill>
                <a:cs typeface="Arial" pitchFamily="34" charset="0"/>
              </a:rPr>
              <a:t>– </a:t>
            </a:r>
            <a:r>
              <a:rPr lang="ro-RO" altLang="ko-KR" sz="1400" dirty="0">
                <a:solidFill>
                  <a:schemeClr val="tx1">
                    <a:lumMod val="75000"/>
                    <a:lumOff val="25000"/>
                  </a:schemeClr>
                </a:solidFill>
                <a:cs typeface="Arial" pitchFamily="34" charset="0"/>
              </a:rPr>
              <a:t>Suportul în tipărirea 3D</a:t>
            </a:r>
            <a:endParaRPr lang="ko-KR" altLang="en-US" sz="1400" dirty="0">
              <a:solidFill>
                <a:schemeClr val="tx1">
                  <a:lumMod val="75000"/>
                  <a:lumOff val="25000"/>
                </a:schemeClr>
              </a:solidFill>
              <a:cs typeface="Arial" pitchFamily="34" charset="0"/>
            </a:endParaRPr>
          </a:p>
        </p:txBody>
      </p:sp>
      <p:sp>
        <p:nvSpPr>
          <p:cNvPr id="39" name="Oval 38"/>
          <p:cNvSpPr/>
          <p:nvPr/>
        </p:nvSpPr>
        <p:spPr>
          <a:xfrm>
            <a:off x="1115576" y="3065807"/>
            <a:ext cx="684357" cy="684357"/>
          </a:xfrm>
          <a:prstGeom prst="ellipse">
            <a:avLst/>
          </a:prstGeom>
          <a:solidFill>
            <a:schemeClr val="bg1"/>
          </a:solidFill>
          <a:ln w="12700">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1243454" y="3155901"/>
            <a:ext cx="428602" cy="523220"/>
          </a:xfrm>
          <a:prstGeom prst="rect">
            <a:avLst/>
          </a:prstGeom>
          <a:noFill/>
        </p:spPr>
        <p:txBody>
          <a:bodyPr wrap="square" rtlCol="0" anchor="ctr">
            <a:spAutoFit/>
          </a:bodyPr>
          <a:lstStyle/>
          <a:p>
            <a:pPr algn="ctr"/>
            <a:r>
              <a:rPr lang="en-US" altLang="ko-KR" sz="2800" b="1" dirty="0">
                <a:solidFill>
                  <a:schemeClr val="accent3"/>
                </a:solidFill>
                <a:cs typeface="Arial" pitchFamily="34" charset="0"/>
              </a:rPr>
              <a:t>3</a:t>
            </a:r>
            <a:endParaRPr lang="ko-KR" altLang="en-US" sz="2800" b="1" dirty="0">
              <a:solidFill>
                <a:schemeClr val="accent3"/>
              </a:solidFill>
              <a:cs typeface="Arial" pitchFamily="34" charset="0"/>
            </a:endParaRPr>
          </a:p>
        </p:txBody>
      </p:sp>
      <p:sp>
        <p:nvSpPr>
          <p:cNvPr id="42" name="Rectangle 41"/>
          <p:cNvSpPr/>
          <p:nvPr/>
        </p:nvSpPr>
        <p:spPr>
          <a:xfrm>
            <a:off x="1457754" y="3936782"/>
            <a:ext cx="6570630" cy="61592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43" name="TextBox 12"/>
          <p:cNvSpPr txBox="1"/>
          <p:nvPr/>
        </p:nvSpPr>
        <p:spPr bwMode="auto">
          <a:xfrm>
            <a:off x="2073782" y="4098473"/>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Alegeți o legături pentru zale pentru a crea propria structură de zale</a:t>
            </a:r>
            <a:endParaRPr lang="ko-KR" altLang="en-US" sz="1400" dirty="0">
              <a:solidFill>
                <a:schemeClr val="tx1">
                  <a:lumMod val="75000"/>
                  <a:lumOff val="25000"/>
                </a:schemeClr>
              </a:solidFill>
              <a:cs typeface="Arial" pitchFamily="34" charset="0"/>
            </a:endParaRPr>
          </a:p>
        </p:txBody>
      </p:sp>
      <p:sp>
        <p:nvSpPr>
          <p:cNvPr id="44" name="Oval 43"/>
          <p:cNvSpPr/>
          <p:nvPr/>
        </p:nvSpPr>
        <p:spPr>
          <a:xfrm>
            <a:off x="1115576" y="3902564"/>
            <a:ext cx="684357" cy="684357"/>
          </a:xfrm>
          <a:prstGeom prst="ellipse">
            <a:avLst/>
          </a:prstGeom>
          <a:solidFill>
            <a:schemeClr val="bg1"/>
          </a:solidFill>
          <a:ln w="1270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p:cNvSpPr txBox="1"/>
          <p:nvPr/>
        </p:nvSpPr>
        <p:spPr>
          <a:xfrm>
            <a:off x="1243454" y="3992658"/>
            <a:ext cx="428602" cy="523220"/>
          </a:xfrm>
          <a:prstGeom prst="rect">
            <a:avLst/>
          </a:prstGeom>
          <a:noFill/>
        </p:spPr>
        <p:txBody>
          <a:bodyPr wrap="square" rtlCol="0" anchor="ctr">
            <a:spAutoFit/>
          </a:bodyPr>
          <a:lstStyle/>
          <a:p>
            <a:pPr algn="ctr"/>
            <a:r>
              <a:rPr lang="en-US" altLang="ko-KR" sz="2800" b="1" dirty="0">
                <a:solidFill>
                  <a:schemeClr val="accent4"/>
                </a:solidFill>
                <a:cs typeface="Arial" pitchFamily="34" charset="0"/>
              </a:rPr>
              <a:t>4</a:t>
            </a:r>
            <a:endParaRPr lang="ko-KR" altLang="en-US" sz="2800" b="1" dirty="0">
              <a:solidFill>
                <a:schemeClr val="accent4"/>
              </a:solidFill>
              <a:cs typeface="Arial" pitchFamily="34" charset="0"/>
            </a:endParaRPr>
          </a:p>
        </p:txBody>
      </p:sp>
    </p:spTree>
    <p:extLst>
      <p:ext uri="{BB962C8B-B14F-4D97-AF65-F5344CB8AC3E}">
        <p14:creationId xmlns:p14="http://schemas.microsoft.com/office/powerpoint/2010/main" val="1095055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Adăugarea unei conexiuni</a:t>
            </a:r>
            <a:r>
              <a:rPr lang="en-US" dirty="0"/>
              <a:t> </a:t>
            </a:r>
            <a:endParaRPr lang="el-GR" dirty="0"/>
          </a:p>
        </p:txBody>
      </p:sp>
      <p:sp>
        <p:nvSpPr>
          <p:cNvPr id="3" name="2 - Θέση κειμένου"/>
          <p:cNvSpPr>
            <a:spLocks noGrp="1"/>
          </p:cNvSpPr>
          <p:nvPr>
            <p:ph type="body" sz="quarter" idx="11"/>
          </p:nvPr>
        </p:nvSpPr>
        <p:spPr/>
        <p:txBody>
          <a:bodyPr/>
          <a:lstStyle/>
          <a:p>
            <a:r>
              <a:rPr lang="ro-RO" b="1" dirty="0"/>
              <a:t>Modificarea rezultatului</a:t>
            </a:r>
            <a:endParaRPr lang="el-GR" b="1" dirty="0"/>
          </a:p>
        </p:txBody>
      </p:sp>
      <p:pic>
        <p:nvPicPr>
          <p:cNvPr id="5122" name="Picture 2"/>
          <p:cNvPicPr>
            <a:picLocks noChangeAspect="1" noChangeArrowheads="1"/>
          </p:cNvPicPr>
          <p:nvPr/>
        </p:nvPicPr>
        <p:blipFill>
          <a:blip r:embed="rId2" cstate="print"/>
          <a:srcRect l="7973" t="43825" r="57476" b="26593"/>
          <a:stretch>
            <a:fillRect/>
          </a:stretch>
        </p:blipFill>
        <p:spPr bwMode="auto">
          <a:xfrm>
            <a:off x="683568" y="1635646"/>
            <a:ext cx="3224358" cy="2232248"/>
          </a:xfrm>
          <a:prstGeom prst="rect">
            <a:avLst/>
          </a:prstGeom>
          <a:noFill/>
          <a:ln w="9525">
            <a:noFill/>
            <a:miter lim="800000"/>
            <a:headEnd/>
            <a:tailEnd/>
          </a:ln>
        </p:spPr>
      </p:pic>
      <p:sp>
        <p:nvSpPr>
          <p:cNvPr id="5" name="TextBox 20"/>
          <p:cNvSpPr txBox="1"/>
          <p:nvPr/>
        </p:nvSpPr>
        <p:spPr>
          <a:xfrm>
            <a:off x="4211960" y="1330630"/>
            <a:ext cx="4752528" cy="1246495"/>
          </a:xfrm>
          <a:prstGeom prst="rect">
            <a:avLst/>
          </a:prstGeom>
          <a:noFill/>
        </p:spPr>
        <p:txBody>
          <a:bodyPr wrap="square" rtlCol="0" anchor="ctr">
            <a:spAutoFit/>
          </a:bodyPr>
          <a:lstStyle/>
          <a:p>
            <a:pPr>
              <a:lnSpc>
                <a:spcPct val="150000"/>
              </a:lnSpc>
            </a:pPr>
            <a:r>
              <a:rPr lang="ro-RO" altLang="ko-KR" sz="1400" dirty="0">
                <a:solidFill>
                  <a:schemeClr val="tx1">
                    <a:lumMod val="75000"/>
                    <a:lumOff val="25000"/>
                  </a:schemeClr>
                </a:solidFill>
                <a:cs typeface="Arial" pitchFamily="34" charset="0"/>
              </a:rPr>
              <a:t>Inelul negru e cel principal </a:t>
            </a:r>
            <a:r>
              <a:rPr lang="en-US" altLang="ko-KR" sz="1400" dirty="0">
                <a:solidFill>
                  <a:schemeClr val="tx1">
                    <a:lumMod val="75000"/>
                    <a:lumOff val="25000"/>
                  </a:schemeClr>
                </a:solidFill>
                <a:cs typeface="Arial" pitchFamily="34" charset="0"/>
              </a:rPr>
              <a:t>(</a:t>
            </a:r>
            <a:r>
              <a:rPr lang="ro-RO" altLang="ko-KR" sz="1400" dirty="0">
                <a:solidFill>
                  <a:schemeClr val="tx1">
                    <a:lumMod val="75000"/>
                    <a:lumOff val="25000"/>
                  </a:schemeClr>
                </a:solidFill>
                <a:cs typeface="Arial" pitchFamily="34" charset="0"/>
              </a:rPr>
              <a:t>primul din structura de zale</a:t>
            </a:r>
            <a:r>
              <a:rPr lang="en-US" altLang="ko-KR" sz="1400" dirty="0">
                <a:solidFill>
                  <a:schemeClr val="tx1">
                    <a:lumMod val="75000"/>
                    <a:lumOff val="25000"/>
                  </a:schemeClr>
                </a:solidFill>
                <a:cs typeface="Arial" pitchFamily="34" charset="0"/>
              </a:rPr>
              <a:t>). </a:t>
            </a:r>
            <a:r>
              <a:rPr lang="ro-RO" altLang="ko-KR" sz="1400" dirty="0">
                <a:solidFill>
                  <a:schemeClr val="tx1">
                    <a:lumMod val="75000"/>
                    <a:lumOff val="25000"/>
                  </a:schemeClr>
                </a:solidFill>
                <a:cs typeface="Arial" pitchFamily="34" charset="0"/>
              </a:rPr>
              <a:t>Câte conexiuni sunt realizate (inelele verzi – inele direct atașate la inelul negru)</a:t>
            </a:r>
            <a:r>
              <a:rPr lang="en-US" altLang="ko-KR" sz="1400" dirty="0">
                <a:solidFill>
                  <a:schemeClr val="tx1">
                    <a:lumMod val="75000"/>
                    <a:lumOff val="25000"/>
                  </a:schemeClr>
                </a:solidFill>
                <a:cs typeface="Arial" pitchFamily="34" charset="0"/>
              </a:rPr>
              <a:t> ?</a:t>
            </a:r>
          </a:p>
          <a:p>
            <a:endParaRPr lang="ko-KR" altLang="en-US" sz="1200" dirty="0">
              <a:solidFill>
                <a:schemeClr val="tx1">
                  <a:lumMod val="75000"/>
                  <a:lumOff val="25000"/>
                </a:schemeClr>
              </a:solidFill>
              <a:cs typeface="Arial" pitchFamily="34" charset="0"/>
            </a:endParaRPr>
          </a:p>
        </p:txBody>
      </p:sp>
      <p:sp>
        <p:nvSpPr>
          <p:cNvPr id="6" name="TextBox 20"/>
          <p:cNvSpPr txBox="1"/>
          <p:nvPr/>
        </p:nvSpPr>
        <p:spPr>
          <a:xfrm>
            <a:off x="4211960" y="2949357"/>
            <a:ext cx="4752528" cy="923330"/>
          </a:xfrm>
          <a:prstGeom prst="rect">
            <a:avLst/>
          </a:prstGeom>
          <a:noFill/>
        </p:spPr>
        <p:txBody>
          <a:bodyPr wrap="square" rtlCol="0" anchor="ctr">
            <a:spAutoFit/>
          </a:bodyPr>
          <a:lstStyle/>
          <a:p>
            <a:pPr>
              <a:lnSpc>
                <a:spcPct val="150000"/>
              </a:lnSpc>
            </a:pPr>
            <a:r>
              <a:rPr lang="ro-RO" altLang="ko-KR" sz="1400" dirty="0">
                <a:solidFill>
                  <a:schemeClr val="tx1">
                    <a:lumMod val="75000"/>
                    <a:lumOff val="25000"/>
                  </a:schemeClr>
                </a:solidFill>
                <a:cs typeface="Arial" pitchFamily="34" charset="0"/>
              </a:rPr>
              <a:t>Pentru a înțelege și a construi o structură de zale trebuie să identificați conexiunile pe inelul de bază</a:t>
            </a:r>
            <a:r>
              <a:rPr lang="en-US" altLang="ko-KR" sz="1400" dirty="0">
                <a:solidFill>
                  <a:schemeClr val="tx1">
                    <a:lumMod val="75000"/>
                    <a:lumOff val="25000"/>
                  </a:schemeClr>
                </a:solidFill>
                <a:cs typeface="Arial" pitchFamily="34" charset="0"/>
              </a:rPr>
              <a:t>.</a:t>
            </a:r>
          </a:p>
          <a:p>
            <a:endParaRPr lang="ko-KR" altLang="en-US" sz="1200" dirty="0">
              <a:solidFill>
                <a:schemeClr val="tx1">
                  <a:lumMod val="75000"/>
                  <a:lumOff val="25000"/>
                </a:schemeClr>
              </a:solidFill>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en-US" dirty="0" err="1"/>
              <a:t>Suport</a:t>
            </a:r>
            <a:endParaRPr lang="el-GR" dirty="0"/>
          </a:p>
        </p:txBody>
      </p:sp>
      <p:sp>
        <p:nvSpPr>
          <p:cNvPr id="3" name="2 - Θέση κειμένου"/>
          <p:cNvSpPr>
            <a:spLocks noGrp="1"/>
          </p:cNvSpPr>
          <p:nvPr>
            <p:ph type="body" sz="quarter" idx="11"/>
          </p:nvPr>
        </p:nvSpPr>
        <p:spPr/>
        <p:txBody>
          <a:bodyPr/>
          <a:lstStyle/>
          <a:p>
            <a:r>
              <a:rPr lang="ro-RO" dirty="0"/>
              <a:t>Asamblarea unei structuri de zale </a:t>
            </a:r>
            <a:r>
              <a:rPr lang="en-US" dirty="0"/>
              <a:t>… </a:t>
            </a:r>
            <a:r>
              <a:rPr lang="ro-RO" dirty="0"/>
              <a:t>e suficient</a:t>
            </a:r>
            <a:r>
              <a:rPr lang="en-US" dirty="0"/>
              <a:t>?</a:t>
            </a:r>
            <a:endParaRPr lang="el-GR" dirty="0"/>
          </a:p>
        </p:txBody>
      </p:sp>
      <p:pic>
        <p:nvPicPr>
          <p:cNvPr id="82946" name="Picture 2"/>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3491880" y="915566"/>
            <a:ext cx="2690342" cy="1457895"/>
          </a:xfrm>
          <a:prstGeom prst="rect">
            <a:avLst/>
          </a:prstGeom>
          <a:noFill/>
          <a:ln w="9525">
            <a:noFill/>
            <a:miter lim="800000"/>
            <a:headEnd/>
            <a:tailEnd/>
          </a:ln>
        </p:spPr>
      </p:pic>
      <p:pic>
        <p:nvPicPr>
          <p:cNvPr id="82947" name="Picture 3"/>
          <p:cNvPicPr>
            <a:picLocks noChangeAspect="1" noChangeArrowheads="1"/>
          </p:cNvPicPr>
          <p:nvPr/>
        </p:nvPicPr>
        <p:blipFill>
          <a:blip r:embed="rId3" cstate="print"/>
          <a:srcRect/>
          <a:stretch>
            <a:fillRect/>
          </a:stretch>
        </p:blipFill>
        <p:spPr bwMode="auto">
          <a:xfrm>
            <a:off x="251520" y="2283718"/>
            <a:ext cx="2977833" cy="2619784"/>
          </a:xfrm>
          <a:prstGeom prst="rect">
            <a:avLst/>
          </a:prstGeom>
          <a:noFill/>
          <a:ln w="9525">
            <a:noFill/>
            <a:miter lim="800000"/>
            <a:headEnd/>
            <a:tailEnd/>
          </a:ln>
        </p:spPr>
      </p:pic>
      <p:pic>
        <p:nvPicPr>
          <p:cNvPr id="82948" name="Picture 4"/>
          <p:cNvPicPr>
            <a:picLocks noChangeAspect="1" noChangeArrowheads="1"/>
          </p:cNvPicPr>
          <p:nvPr/>
        </p:nvPicPr>
        <p:blipFill>
          <a:blip r:embed="rId4" cstate="print"/>
          <a:srcRect l="9219" t="9054" r="41507"/>
          <a:stretch>
            <a:fillRect/>
          </a:stretch>
        </p:blipFill>
        <p:spPr bwMode="auto">
          <a:xfrm>
            <a:off x="6516216" y="2283718"/>
            <a:ext cx="2354836" cy="2592288"/>
          </a:xfrm>
          <a:prstGeom prst="rect">
            <a:avLst/>
          </a:prstGeom>
          <a:noFill/>
          <a:ln w="9525">
            <a:noFill/>
            <a:miter lim="800000"/>
            <a:headEnd/>
            <a:tailEnd/>
          </a:ln>
        </p:spPr>
      </p:pic>
      <p:pic>
        <p:nvPicPr>
          <p:cNvPr id="82949" name="Picture 5"/>
          <p:cNvPicPr>
            <a:picLocks noChangeAspect="1" noChangeArrowheads="1"/>
          </p:cNvPicPr>
          <p:nvPr/>
        </p:nvPicPr>
        <p:blipFill>
          <a:blip r:embed="rId5" cstate="print"/>
          <a:srcRect/>
          <a:stretch>
            <a:fillRect/>
          </a:stretch>
        </p:blipFill>
        <p:spPr bwMode="auto">
          <a:xfrm>
            <a:off x="3635896" y="2427734"/>
            <a:ext cx="2508622" cy="2354509"/>
          </a:xfrm>
          <a:prstGeom prst="rect">
            <a:avLst/>
          </a:prstGeom>
          <a:noFill/>
          <a:ln w="9525">
            <a:noFill/>
            <a:miter lim="800000"/>
            <a:headEnd/>
            <a:tailEnd/>
          </a:ln>
        </p:spPr>
      </p:pic>
      <p:cxnSp>
        <p:nvCxnSpPr>
          <p:cNvPr id="9" name="8 - Ευθύγραμμο βέλος σύνδεσης"/>
          <p:cNvCxnSpPr/>
          <p:nvPr/>
        </p:nvCxnSpPr>
        <p:spPr>
          <a:xfrm>
            <a:off x="1619672" y="5020022"/>
            <a:ext cx="57606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9 - TextBox"/>
          <p:cNvSpPr txBox="1"/>
          <p:nvPr/>
        </p:nvSpPr>
        <p:spPr>
          <a:xfrm>
            <a:off x="3923928" y="4731990"/>
            <a:ext cx="3024336" cy="307777"/>
          </a:xfrm>
          <a:prstGeom prst="rect">
            <a:avLst/>
          </a:prstGeom>
          <a:noFill/>
        </p:spPr>
        <p:txBody>
          <a:bodyPr wrap="square" rtlCol="0">
            <a:spAutoFit/>
          </a:bodyPr>
          <a:lstStyle/>
          <a:p>
            <a:r>
              <a:rPr lang="ro-RO" sz="1400" dirty="0"/>
              <a:t>Optimizarea suportului</a:t>
            </a:r>
            <a:r>
              <a:rPr lang="en-US" sz="1400" dirty="0"/>
              <a:t>??</a:t>
            </a:r>
            <a:endParaRPr lang="el-GR" sz="1400" dirty="0"/>
          </a:p>
        </p:txBody>
      </p:sp>
      <p:pic>
        <p:nvPicPr>
          <p:cNvPr id="82950"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411760" y="4587974"/>
            <a:ext cx="863352" cy="495158"/>
          </a:xfrm>
          <a:prstGeom prst="rect">
            <a:avLst/>
          </a:prstGeom>
          <a:noFill/>
          <a:ln w="9525">
            <a:noFill/>
            <a:miter lim="800000"/>
            <a:headEnd/>
            <a:tailEnd/>
          </a:ln>
        </p:spPr>
      </p:pic>
      <p:pic>
        <p:nvPicPr>
          <p:cNvPr id="82951"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172400" y="4708764"/>
            <a:ext cx="777627" cy="434736"/>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Rezultatul tipărit 3D</a:t>
            </a:r>
            <a:endParaRPr lang="el-GR" dirty="0"/>
          </a:p>
        </p:txBody>
      </p:sp>
      <p:pic>
        <p:nvPicPr>
          <p:cNvPr id="84994" name="Picture 2" descr="https://cdn.thingiverse.com/renders/da/a3/9d/e4/c2/IMG_1095_display_large_preview_featured.jpg"/>
          <p:cNvPicPr>
            <a:picLocks noChangeAspect="1" noChangeArrowheads="1"/>
          </p:cNvPicPr>
          <p:nvPr/>
        </p:nvPicPr>
        <p:blipFill>
          <a:blip r:embed="rId2" cstate="print"/>
          <a:srcRect/>
          <a:stretch>
            <a:fillRect/>
          </a:stretch>
        </p:blipFill>
        <p:spPr bwMode="auto">
          <a:xfrm>
            <a:off x="1835696" y="1275606"/>
            <a:ext cx="4752528" cy="357196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κειμένου"/>
          <p:cNvSpPr>
            <a:spLocks noGrp="1"/>
          </p:cNvSpPr>
          <p:nvPr>
            <p:ph type="body" sz="quarter" idx="10"/>
          </p:nvPr>
        </p:nvSpPr>
        <p:spPr/>
        <p:txBody>
          <a:bodyPr/>
          <a:lstStyle/>
          <a:p>
            <a:r>
              <a:rPr lang="ro-RO" dirty="0"/>
              <a:t>Structura 3D NASA</a:t>
            </a:r>
            <a:endParaRPr lang="el-GR" dirty="0"/>
          </a:p>
        </p:txBody>
      </p:sp>
      <p:sp>
        <p:nvSpPr>
          <p:cNvPr id="3" name="2 - Θέση κειμένου"/>
          <p:cNvSpPr>
            <a:spLocks noGrp="1"/>
          </p:cNvSpPr>
          <p:nvPr>
            <p:ph type="body" sz="quarter" idx="11"/>
          </p:nvPr>
        </p:nvSpPr>
        <p:spPr/>
        <p:txBody>
          <a:bodyPr/>
          <a:lstStyle/>
          <a:p>
            <a:r>
              <a:rPr lang="en-US" dirty="0" err="1"/>
              <a:t>Suport</a:t>
            </a:r>
            <a:endParaRPr lang="el-GR" dirty="0"/>
          </a:p>
        </p:txBody>
      </p:sp>
      <p:pic>
        <p:nvPicPr>
          <p:cNvPr id="83970" name="Picture 2"/>
          <p:cNvPicPr>
            <a:picLocks noChangeAspect="1" noChangeArrowheads="1"/>
          </p:cNvPicPr>
          <p:nvPr/>
        </p:nvPicPr>
        <p:blipFill>
          <a:blip r:embed="rId2" cstate="print"/>
          <a:srcRect r="31382"/>
          <a:stretch>
            <a:fillRect/>
          </a:stretch>
        </p:blipFill>
        <p:spPr bwMode="auto">
          <a:xfrm>
            <a:off x="2339752" y="962658"/>
            <a:ext cx="4392488" cy="381797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err="1"/>
              <a:t>Structuri</a:t>
            </a:r>
            <a:r>
              <a:rPr lang="en-US" altLang="ko-KR" dirty="0"/>
              <a:t> de </a:t>
            </a:r>
            <a:r>
              <a:rPr lang="en-US" altLang="ko-KR" dirty="0" err="1"/>
              <a:t>zale</a:t>
            </a:r>
            <a:endParaRPr lang="ko-KR" altLang="en-US" dirty="0"/>
          </a:p>
        </p:txBody>
      </p:sp>
      <p:sp>
        <p:nvSpPr>
          <p:cNvPr id="3" name="Text Placeholder 2"/>
          <p:cNvSpPr>
            <a:spLocks noGrp="1"/>
          </p:cNvSpPr>
          <p:nvPr>
            <p:ph type="body" sz="quarter" idx="11"/>
          </p:nvPr>
        </p:nvSpPr>
        <p:spPr/>
        <p:txBody>
          <a:bodyPr/>
          <a:lstStyle/>
          <a:p>
            <a:pPr lvl="0"/>
            <a:r>
              <a:rPr lang="ro-RO" altLang="ko-KR" dirty="0"/>
              <a:t>Crearea propriei structuri</a:t>
            </a:r>
            <a:endParaRPr lang="en-US" altLang="ko-KR" dirty="0"/>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D2D9"/>
        </a:solidFill>
        <a:effectLst/>
      </p:bgPr>
    </p:bg>
    <p:spTree>
      <p:nvGrpSpPr>
        <p:cNvPr id="1" name=""/>
        <p:cNvGrpSpPr/>
        <p:nvPr/>
      </p:nvGrpSpPr>
      <p:grpSpPr>
        <a:xfrm>
          <a:off x="0" y="0"/>
          <a:ext cx="0" cy="0"/>
          <a:chOff x="0" y="0"/>
          <a:chExt cx="0" cy="0"/>
        </a:xfrm>
      </p:grpSpPr>
      <p:sp>
        <p:nvSpPr>
          <p:cNvPr id="8" name="Text Placeholder 13"/>
          <p:cNvSpPr txBox="1">
            <a:spLocks/>
          </p:cNvSpPr>
          <p:nvPr/>
        </p:nvSpPr>
        <p:spPr>
          <a:xfrm>
            <a:off x="5703518" y="464468"/>
            <a:ext cx="3132034" cy="155107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ro-RO" b="1" dirty="0">
                <a:solidFill>
                  <a:schemeClr val="bg1"/>
                </a:solidFill>
                <a:latin typeface="+mj-lt"/>
                <a:cs typeface="Arial" pitchFamily="34" charset="0"/>
              </a:rPr>
              <a:t>Alege modelul de bază</a:t>
            </a:r>
            <a:endParaRPr lang="en-US" altLang="ko-KR" b="1" dirty="0">
              <a:solidFill>
                <a:schemeClr val="bg1"/>
              </a:solidFill>
              <a:latin typeface="+mj-lt"/>
              <a:cs typeface="Arial" pitchFamily="34" charset="0"/>
            </a:endParaRPr>
          </a:p>
        </p:txBody>
      </p:sp>
      <p:sp>
        <p:nvSpPr>
          <p:cNvPr id="9" name="TextBox 8"/>
          <p:cNvSpPr txBox="1"/>
          <p:nvPr/>
        </p:nvSpPr>
        <p:spPr>
          <a:xfrm>
            <a:off x="5688123" y="2289119"/>
            <a:ext cx="3132033" cy="307777"/>
          </a:xfrm>
          <a:prstGeom prst="rect">
            <a:avLst/>
          </a:prstGeom>
          <a:noFill/>
        </p:spPr>
        <p:txBody>
          <a:bodyPr wrap="square" rtlCol="0" anchor="ctr">
            <a:spAutoFit/>
          </a:bodyPr>
          <a:lstStyle/>
          <a:p>
            <a:pPr algn="r"/>
            <a:r>
              <a:rPr lang="ro-RO" altLang="ko-KR" sz="1400" b="1" dirty="0">
                <a:solidFill>
                  <a:schemeClr val="bg1"/>
                </a:solidFill>
                <a:cs typeface="Arial" pitchFamily="34" charset="0"/>
              </a:rPr>
              <a:t>Sau creează propriul model</a:t>
            </a:r>
            <a:endParaRPr lang="ko-KR" altLang="en-US" sz="1400" b="1" dirty="0">
              <a:solidFill>
                <a:schemeClr val="bg1"/>
              </a:solidFill>
              <a:cs typeface="Arial" pitchFamily="34" charset="0"/>
            </a:endParaRPr>
          </a:p>
        </p:txBody>
      </p:sp>
      <p:sp>
        <p:nvSpPr>
          <p:cNvPr id="10" name="Content Placeholder 4"/>
          <p:cNvSpPr txBox="1">
            <a:spLocks/>
          </p:cNvSpPr>
          <p:nvPr/>
        </p:nvSpPr>
        <p:spPr>
          <a:xfrm>
            <a:off x="5703518" y="2878832"/>
            <a:ext cx="3116954" cy="180020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ro-RO" altLang="ko-KR" sz="1400" dirty="0">
                <a:solidFill>
                  <a:schemeClr val="bg1"/>
                </a:solidFill>
                <a:cs typeface="Arial" pitchFamily="34" charset="0"/>
              </a:rPr>
              <a:t>Creați propriul vostru model de structură de zale. Alegeți un model de legătură din cele de pe acest </a:t>
            </a:r>
            <a:r>
              <a:rPr lang="ro-RO" altLang="ko-KR" sz="1400" dirty="0" err="1">
                <a:solidFill>
                  <a:schemeClr val="bg1"/>
                </a:solidFill>
                <a:cs typeface="Arial" pitchFamily="34" charset="0"/>
              </a:rPr>
              <a:t>slide</a:t>
            </a:r>
            <a:r>
              <a:rPr lang="ro-RO" altLang="ko-KR" sz="1400" dirty="0">
                <a:solidFill>
                  <a:schemeClr val="bg1"/>
                </a:solidFill>
                <a:cs typeface="Arial" pitchFamily="34" charset="0"/>
              </a:rPr>
              <a:t>, găsiți unul pe Internet sau creați unul complet nou. </a:t>
            </a:r>
            <a:endParaRPr lang="en-US" altLang="ko-KR" sz="1400" dirty="0">
              <a:solidFill>
                <a:schemeClr val="bg1"/>
              </a:solidFill>
              <a:cs typeface="Arial" pitchFamily="34" charset="0"/>
            </a:endParaRPr>
          </a:p>
          <a:p>
            <a:pPr marL="0" indent="0" algn="r">
              <a:buNone/>
            </a:pPr>
            <a:r>
              <a:rPr lang="ro-RO" altLang="ko-KR" sz="1400" dirty="0">
                <a:solidFill>
                  <a:schemeClr val="bg1"/>
                </a:solidFill>
                <a:cs typeface="Arial" pitchFamily="34" charset="0"/>
              </a:rPr>
              <a:t>E alegerea voastră</a:t>
            </a:r>
            <a:r>
              <a:rPr lang="en-US" altLang="ko-KR" sz="1400" dirty="0">
                <a:solidFill>
                  <a:schemeClr val="bg1"/>
                </a:solidFill>
                <a:cs typeface="Arial" pitchFamily="34" charset="0"/>
              </a:rPr>
              <a:t>!!  </a:t>
            </a:r>
          </a:p>
        </p:txBody>
      </p:sp>
      <p:sp>
        <p:nvSpPr>
          <p:cNvPr id="7" name="그림 개체 틀 6">
            <a:extLst>
              <a:ext uri="{FF2B5EF4-FFF2-40B4-BE49-F238E27FC236}">
                <a16:creationId xmlns:a16="http://schemas.microsoft.com/office/drawing/2014/main" id="{A813523A-5125-411F-A909-B603E1503C0D}"/>
              </a:ext>
            </a:extLst>
          </p:cNvPr>
          <p:cNvSpPr>
            <a:spLocks noGrp="1"/>
          </p:cNvSpPr>
          <p:nvPr>
            <p:ph type="pic" idx="14"/>
          </p:nvPr>
        </p:nvSpPr>
        <p:spPr/>
      </p:sp>
      <p:pic>
        <p:nvPicPr>
          <p:cNvPr id="11" name="Picture 3"/>
          <p:cNvPicPr>
            <a:picLocks noGrp="1" noChangeAspect="1" noChangeArrowheads="1"/>
          </p:cNvPicPr>
          <p:nvPr>
            <p:ph type="pic" idx="18"/>
          </p:nvPr>
        </p:nvPicPr>
        <p:blipFill>
          <a:blip r:embed="rId2" cstate="print"/>
          <a:srcRect t="8805" b="8805"/>
          <a:stretch>
            <a:fillRect/>
          </a:stretch>
        </p:blipFill>
        <p:spPr bwMode="auto">
          <a:prstGeom prst="rect">
            <a:avLst/>
          </a:prstGeom>
          <a:noFill/>
          <a:ln w="9525">
            <a:noFill/>
            <a:miter lim="800000"/>
            <a:headEnd/>
            <a:tailEnd/>
          </a:ln>
        </p:spPr>
      </p:pic>
      <p:pic>
        <p:nvPicPr>
          <p:cNvPr id="18" name="Picture 3"/>
          <p:cNvPicPr>
            <a:picLocks noChangeAspect="1" noChangeArrowheads="1"/>
          </p:cNvPicPr>
          <p:nvPr/>
        </p:nvPicPr>
        <p:blipFill>
          <a:blip r:embed="rId3" cstate="print"/>
          <a:srcRect l="36431" t="7084" b="10385"/>
          <a:stretch>
            <a:fillRect/>
          </a:stretch>
        </p:blipFill>
        <p:spPr bwMode="auto">
          <a:xfrm>
            <a:off x="3707904" y="1851670"/>
            <a:ext cx="1440160" cy="1440160"/>
          </a:xfrm>
          <a:prstGeom prst="rect">
            <a:avLst/>
          </a:prstGeom>
          <a:noFill/>
          <a:ln w="9525">
            <a:noFill/>
            <a:miter lim="800000"/>
            <a:headEnd/>
            <a:tailEnd/>
          </a:ln>
        </p:spPr>
      </p:pic>
      <p:pic>
        <p:nvPicPr>
          <p:cNvPr id="23" name="Picture 4"/>
          <p:cNvPicPr>
            <a:picLocks noGrp="1" noChangeAspect="1" noChangeArrowheads="1"/>
          </p:cNvPicPr>
          <p:nvPr>
            <p:ph type="pic" idx="17"/>
          </p:nvPr>
        </p:nvPicPr>
        <p:blipFill>
          <a:blip r:embed="rId4" cstate="print"/>
          <a:srcRect l="3148" r="3148"/>
          <a:stretch>
            <a:fillRect/>
          </a:stretch>
        </p:blipFill>
        <p:spPr bwMode="auto">
          <a:prstGeom prst="rect">
            <a:avLst/>
          </a:prstGeom>
          <a:noFill/>
          <a:ln w="9525">
            <a:noFill/>
            <a:miter lim="800000"/>
            <a:headEnd/>
            <a:tailEnd/>
          </a:ln>
        </p:spPr>
      </p:pic>
      <p:pic>
        <p:nvPicPr>
          <p:cNvPr id="24" name="Picture 1"/>
          <p:cNvPicPr>
            <a:picLocks noGrp="1" noChangeAspect="1" noChangeArrowheads="1"/>
          </p:cNvPicPr>
          <p:nvPr>
            <p:ph type="pic" idx="15"/>
          </p:nvPr>
        </p:nvPicPr>
        <p:blipFill>
          <a:blip r:embed="rId5" cstate="print"/>
          <a:srcRect t="21196" b="21196"/>
          <a:stretch>
            <a:fillRect/>
          </a:stretch>
        </p:blipFill>
        <p:spPr bwMode="auto">
          <a:prstGeom prst="rect">
            <a:avLst/>
          </a:prstGeom>
          <a:noFill/>
          <a:ln w="9525">
            <a:noFill/>
            <a:miter lim="800000"/>
            <a:headEnd/>
            <a:tailEnd/>
          </a:ln>
        </p:spPr>
      </p:pic>
      <p:pic>
        <p:nvPicPr>
          <p:cNvPr id="28" name="Picture 2"/>
          <p:cNvPicPr>
            <a:picLocks noGrp="1" noChangeAspect="1" noChangeArrowheads="1"/>
          </p:cNvPicPr>
          <p:nvPr>
            <p:ph type="pic" idx="16"/>
          </p:nvPr>
        </p:nvPicPr>
        <p:blipFill>
          <a:blip r:embed="rId6" cstate="print"/>
          <a:srcRect t="2446" b="2446"/>
          <a:stretch>
            <a:fillRect/>
          </a:stretch>
        </p:blipFill>
        <p:spPr bwMode="auto">
          <a:xfrm>
            <a:off x="323850" y="3435350"/>
            <a:ext cx="1727200" cy="1493838"/>
          </a:xfrm>
          <a:prstGeom prst="rect">
            <a:avLst/>
          </a:prstGeom>
          <a:noFill/>
          <a:ln w="9525">
            <a:noFill/>
            <a:miter lim="800000"/>
            <a:headEnd/>
            <a:tailEnd/>
          </a:ln>
        </p:spPr>
      </p:pic>
      <p:pic>
        <p:nvPicPr>
          <p:cNvPr id="29" name="Picture 2"/>
          <p:cNvPicPr>
            <a:picLocks noGrp="1" noChangeAspect="1" noChangeArrowheads="1"/>
          </p:cNvPicPr>
          <p:nvPr>
            <p:ph type="pic" idx="13"/>
          </p:nvPr>
        </p:nvPicPr>
        <p:blipFill>
          <a:blip r:embed="rId7" cstate="print"/>
          <a:srcRect l="24127" r="24127"/>
          <a:stretch>
            <a:fillRect/>
          </a:stretch>
        </p:blipFill>
        <p:spPr bwMode="auto">
          <a:xfrm>
            <a:off x="2124075" y="249238"/>
            <a:ext cx="1493838" cy="1511300"/>
          </a:xfrm>
          <a:prstGeom prst="rect">
            <a:avLst/>
          </a:prstGeom>
          <a:noFill/>
          <a:ln w="9525">
            <a:noFill/>
            <a:miter lim="800000"/>
            <a:headEnd/>
            <a:tailEnd/>
          </a:ln>
        </p:spPr>
      </p:pic>
      <p:pic>
        <p:nvPicPr>
          <p:cNvPr id="23555" name="Picture 3"/>
          <p:cNvPicPr>
            <a:picLocks noChangeAspect="1" noChangeArrowheads="1"/>
          </p:cNvPicPr>
          <p:nvPr/>
        </p:nvPicPr>
        <p:blipFill>
          <a:blip r:embed="rId8" cstate="print"/>
          <a:srcRect/>
          <a:stretch>
            <a:fillRect/>
          </a:stretch>
        </p:blipFill>
        <p:spPr bwMode="auto">
          <a:xfrm>
            <a:off x="323528" y="267494"/>
            <a:ext cx="1694769" cy="1512168"/>
          </a:xfrm>
          <a:prstGeom prst="rect">
            <a:avLst/>
          </a:prstGeom>
          <a:noFill/>
          <a:ln w="9525">
            <a:noFill/>
            <a:miter lim="800000"/>
            <a:headEnd/>
            <a:tailEnd/>
          </a:ln>
        </p:spPr>
      </p:pic>
      <p:pic>
        <p:nvPicPr>
          <p:cNvPr id="23556" name="Picture 4"/>
          <p:cNvPicPr>
            <a:picLocks noChangeAspect="1" noChangeArrowheads="1"/>
          </p:cNvPicPr>
          <p:nvPr/>
        </p:nvPicPr>
        <p:blipFill>
          <a:blip r:embed="rId9" cstate="print"/>
          <a:srcRect t="7920" b="2116"/>
          <a:stretch>
            <a:fillRect/>
          </a:stretch>
        </p:blipFill>
        <p:spPr bwMode="auto">
          <a:xfrm>
            <a:off x="323528" y="1851670"/>
            <a:ext cx="1728192" cy="1524924"/>
          </a:xfrm>
          <a:prstGeom prst="rect">
            <a:avLst/>
          </a:prstGeom>
          <a:noFill/>
          <a:ln w="9525">
            <a:noFill/>
            <a:miter lim="800000"/>
            <a:headEnd/>
            <a:tailEnd/>
          </a:ln>
        </p:spPr>
      </p:pic>
    </p:spTree>
    <p:extLst>
      <p:ext uri="{BB962C8B-B14F-4D97-AF65-F5344CB8AC3E}">
        <p14:creationId xmlns:p14="http://schemas.microsoft.com/office/powerpoint/2010/main" val="1617939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altLang="ko-KR" dirty="0"/>
              <a:t>Mulțumesc</a:t>
            </a:r>
            <a:endParaRPr lang="ko-KR" altLang="en-US" dirty="0"/>
          </a:p>
        </p:txBody>
      </p:sp>
      <p:sp>
        <p:nvSpPr>
          <p:cNvPr id="3" name="Text Placeholder 2"/>
          <p:cNvSpPr>
            <a:spLocks noGrp="1"/>
          </p:cNvSpPr>
          <p:nvPr>
            <p:ph type="body" sz="quarter" idx="11"/>
          </p:nvPr>
        </p:nvSpPr>
        <p:spPr/>
        <p:txBody>
          <a:bodyPr/>
          <a:lstStyle/>
          <a:p>
            <a:pPr lvl="0"/>
            <a:r>
              <a:rPr lang="ro-RO" altLang="ko-KR"/>
              <a:t>Pentru atenție</a:t>
            </a:r>
            <a:endParaRPr lang="en-US" altLang="ko-KR" dirty="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31840" y="3219822"/>
            <a:ext cx="1153319" cy="352668"/>
          </a:xfrm>
          <a:prstGeom prst="rect">
            <a:avLst/>
          </a:prstGeom>
          <a:noFill/>
          <a:ln w="9525">
            <a:noFill/>
            <a:miter lim="800000"/>
            <a:headEnd/>
            <a:tailEnd/>
          </a:ln>
        </p:spPr>
      </p:pic>
      <p:pic>
        <p:nvPicPr>
          <p:cNvPr id="5" name="Picture 2" descr="Î¦ÏÏÎ¿Î³ÏÎ±ÏÎ¯Î± ÏÎ¿Ï ÏÏÎ®ÏÏÎ· Edumotiva."/>
          <p:cNvPicPr>
            <a:picLocks noChangeAspect="1" noChangeArrowheads="1"/>
          </p:cNvPicPr>
          <p:nvPr/>
        </p:nvPicPr>
        <p:blipFill>
          <a:blip r:embed="rId3" cstate="print">
            <a:clrChange>
              <a:clrFrom>
                <a:srgbClr val="FFFFFF"/>
              </a:clrFrom>
              <a:clrTo>
                <a:srgbClr val="FFFFFF">
                  <a:alpha val="0"/>
                </a:srgbClr>
              </a:clrTo>
            </a:clrChange>
          </a:blip>
          <a:srcRect l="26744" t="39780" r="19768" b="17599"/>
          <a:stretch>
            <a:fillRect/>
          </a:stretch>
        </p:blipFill>
        <p:spPr bwMode="auto">
          <a:xfrm>
            <a:off x="4644008" y="2787774"/>
            <a:ext cx="1584176" cy="846094"/>
          </a:xfrm>
          <a:prstGeom prst="rect">
            <a:avLst/>
          </a:prstGeom>
          <a:noFill/>
        </p:spPr>
      </p:pic>
    </p:spTree>
    <p:extLst>
      <p:ext uri="{BB962C8B-B14F-4D97-AF65-F5344CB8AC3E}">
        <p14:creationId xmlns:p14="http://schemas.microsoft.com/office/powerpoint/2010/main" val="166384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altLang="ko-KR" dirty="0">
                <a:solidFill>
                  <a:schemeClr val="tx1">
                    <a:lumMod val="75000"/>
                    <a:lumOff val="25000"/>
                  </a:schemeClr>
                </a:solidFill>
              </a:rPr>
              <a:t>Structuri de zale</a:t>
            </a:r>
            <a:endParaRPr lang="ko-KR" altLang="en-US" dirty="0">
              <a:solidFill>
                <a:schemeClr val="tx1">
                  <a:lumMod val="75000"/>
                  <a:lumOff val="25000"/>
                </a:schemeClr>
              </a:solidFill>
            </a:endParaRPr>
          </a:p>
        </p:txBody>
      </p:sp>
      <p:sp>
        <p:nvSpPr>
          <p:cNvPr id="3" name="Text Placeholder 2"/>
          <p:cNvSpPr>
            <a:spLocks noGrp="1"/>
          </p:cNvSpPr>
          <p:nvPr>
            <p:ph type="body" sz="quarter" idx="11"/>
          </p:nvPr>
        </p:nvSpPr>
        <p:spPr/>
        <p:txBody>
          <a:bodyPr/>
          <a:lstStyle/>
          <a:p>
            <a:pPr lvl="0"/>
            <a:r>
              <a:rPr lang="ro-RO" altLang="ko-KR" dirty="0"/>
              <a:t>Ce</a:t>
            </a:r>
            <a:r>
              <a:rPr lang="en-US" altLang="ko-KR" dirty="0"/>
              <a:t>??</a:t>
            </a:r>
            <a:endParaRPr lang="en-US" altLang="ko-KR" dirty="0">
              <a:solidFill>
                <a:schemeClr val="tx1">
                  <a:lumMod val="75000"/>
                  <a:lumOff val="25000"/>
                </a:schemeClr>
              </a:solidFill>
            </a:endParaRPr>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51520" y="467746"/>
            <a:ext cx="3384376" cy="194446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o-RO" altLang="ko-KR" b="1" dirty="0">
                <a:solidFill>
                  <a:schemeClr val="accent2"/>
                </a:solidFill>
                <a:latin typeface="+mj-lt"/>
                <a:cs typeface="Arial" pitchFamily="34" charset="0"/>
              </a:rPr>
              <a:t>Structuri de zale</a:t>
            </a:r>
            <a:r>
              <a:rPr lang="en-US" altLang="ko-KR" b="1" dirty="0">
                <a:solidFill>
                  <a:schemeClr val="tx1">
                    <a:lumMod val="75000"/>
                    <a:lumOff val="25000"/>
                  </a:schemeClr>
                </a:solidFill>
                <a:latin typeface="+mj-lt"/>
                <a:cs typeface="Arial" pitchFamily="34" charset="0"/>
              </a:rPr>
              <a:t> </a:t>
            </a:r>
          </a:p>
          <a:p>
            <a:pPr marL="0" indent="0">
              <a:buNone/>
            </a:pPr>
            <a:r>
              <a:rPr lang="ro-RO" altLang="ko-KR" b="1" dirty="0">
                <a:solidFill>
                  <a:schemeClr val="tx1">
                    <a:lumMod val="75000"/>
                    <a:lumOff val="25000"/>
                  </a:schemeClr>
                </a:solidFill>
                <a:latin typeface="+mj-lt"/>
                <a:cs typeface="Arial" pitchFamily="34" charset="0"/>
              </a:rPr>
              <a:t>Viața medievală</a:t>
            </a:r>
            <a:r>
              <a:rPr lang="en-US" altLang="ko-KR" b="1" dirty="0">
                <a:solidFill>
                  <a:schemeClr val="tx1">
                    <a:lumMod val="75000"/>
                    <a:lumOff val="25000"/>
                  </a:schemeClr>
                </a:solidFill>
                <a:latin typeface="+mj-lt"/>
                <a:cs typeface="Arial" pitchFamily="34" charset="0"/>
              </a:rPr>
              <a:t>? </a:t>
            </a:r>
            <a:endParaRPr lang="ko-KR" altLang="en-US" b="1" dirty="0">
              <a:solidFill>
                <a:schemeClr val="tx1">
                  <a:lumMod val="75000"/>
                  <a:lumOff val="25000"/>
                </a:schemeClr>
              </a:solidFill>
              <a:latin typeface="+mj-lt"/>
              <a:cs typeface="Arial" pitchFamily="34" charset="0"/>
            </a:endParaRPr>
          </a:p>
        </p:txBody>
      </p:sp>
      <p:sp>
        <p:nvSpPr>
          <p:cNvPr id="4" name="TextBox 3"/>
          <p:cNvSpPr txBox="1"/>
          <p:nvPr/>
        </p:nvSpPr>
        <p:spPr>
          <a:xfrm>
            <a:off x="251520" y="2412210"/>
            <a:ext cx="2767808" cy="2308324"/>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Structurile de zale formează o armură pentru corp purtată de către cavalerii europeni și alți membrii ai armatei în mare parte din perioada medievală. </a:t>
            </a:r>
          </a:p>
          <a:p>
            <a:endParaRPr lang="en-US" altLang="ko-KR" sz="1200" dirty="0">
              <a:solidFill>
                <a:schemeClr val="tx1">
                  <a:lumMod val="75000"/>
                  <a:lumOff val="25000"/>
                </a:schemeClr>
              </a:solidFill>
              <a:cs typeface="Arial" pitchFamily="34" charset="0"/>
            </a:endParaRPr>
          </a:p>
          <a:p>
            <a:r>
              <a:rPr lang="ro-RO" altLang="ko-KR" sz="1200" dirty="0">
                <a:solidFill>
                  <a:schemeClr val="tx1">
                    <a:lumMod val="75000"/>
                    <a:lumOff val="25000"/>
                  </a:schemeClr>
                </a:solidFill>
                <a:cs typeface="Arial" pitchFamily="34" charset="0"/>
              </a:rPr>
              <a:t>O formă mai timpurie de armură creată din inele de fier cusute pe haine a fost folosită în timpul imperiului roman și ar putea avea originea în Asia, unde astfel de armuri au fost folosite timp de mai multe secole. </a:t>
            </a:r>
            <a:endParaRPr lang="en-US" altLang="ko-KR" sz="1200" dirty="0">
              <a:solidFill>
                <a:schemeClr val="tx1">
                  <a:lumMod val="75000"/>
                  <a:lumOff val="25000"/>
                </a:schemeClr>
              </a:solidFill>
              <a:cs typeface="Arial" pitchFamily="34" charset="0"/>
            </a:endParaRPr>
          </a:p>
        </p:txBody>
      </p:sp>
      <p:pic>
        <p:nvPicPr>
          <p:cNvPr id="1028" name="Picture 4" descr="ÎÏÎ¿ÏÎ­Î»ÎµÏÎ¼Î± ÎµÎ¹ÎºÏÎ½Î±Ï Î³Î¹Î± medieval chainmail armour"/>
          <p:cNvPicPr>
            <a:picLocks noGrp="1" noChangeAspect="1" noChangeArrowheads="1"/>
          </p:cNvPicPr>
          <p:nvPr>
            <p:ph type="pic" idx="1"/>
          </p:nvPr>
        </p:nvPicPr>
        <p:blipFill>
          <a:blip r:embed="rId2" cstate="print">
            <a:clrChange>
              <a:clrFrom>
                <a:srgbClr val="FFFFFF"/>
              </a:clrFrom>
              <a:clrTo>
                <a:srgbClr val="FFFFFF">
                  <a:alpha val="0"/>
                </a:srgbClr>
              </a:clrTo>
            </a:clrChange>
          </a:blip>
          <a:srcRect t="1072" b="1072"/>
          <a:stretch>
            <a:fillRect/>
          </a:stretch>
        </p:blipFill>
        <p:spPr bwMode="auto">
          <a:xfrm>
            <a:off x="3708276" y="0"/>
            <a:ext cx="5256212" cy="5143500"/>
          </a:xfrm>
          <a:prstGeom prst="rect">
            <a:avLst/>
          </a:prstGeom>
          <a:noFill/>
        </p:spPr>
      </p:pic>
    </p:spTree>
    <p:extLst>
      <p:ext uri="{BB962C8B-B14F-4D97-AF65-F5344CB8AC3E}">
        <p14:creationId xmlns:p14="http://schemas.microsoft.com/office/powerpoint/2010/main" val="276969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0" y="123478"/>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kumimoji="0" lang="en-US" altLang="ko-KR" sz="3200" b="0" i="0" u="none" strike="noStrike" kern="1200" cap="none" spc="0" normalizeH="0" baseline="0" noProof="0" dirty="0" err="1">
                <a:ln>
                  <a:noFill/>
                </a:ln>
                <a:solidFill>
                  <a:schemeClr val="tx1"/>
                </a:solidFill>
                <a:effectLst/>
                <a:uLnTx/>
                <a:uFillTx/>
                <a:latin typeface="+mn-lt"/>
                <a:ea typeface="+mn-ea"/>
                <a:cs typeface="+mn-cs"/>
              </a:rPr>
              <a:t>Siguran</a:t>
            </a:r>
            <a:r>
              <a:rPr kumimoji="0" lang="ro-RO" altLang="ko-KR" sz="3200" b="0" i="0" u="none" strike="noStrike" kern="1200" cap="none" spc="0" normalizeH="0" baseline="0" noProof="0" dirty="0" err="1">
                <a:ln>
                  <a:noFill/>
                </a:ln>
                <a:solidFill>
                  <a:schemeClr val="tx1"/>
                </a:solidFill>
                <a:effectLst/>
                <a:uLnTx/>
                <a:uFillTx/>
                <a:latin typeface="+mn-lt"/>
                <a:ea typeface="+mn-ea"/>
                <a:cs typeface="+mn-cs"/>
              </a:rPr>
              <a:t>ță</a:t>
            </a:r>
            <a:r>
              <a:rPr kumimoji="0" lang="en-US" altLang="ko-KR" sz="3200" b="0" i="0" u="none" strike="noStrike" kern="1200" cap="none" spc="0" normalizeH="0" baseline="0" noProof="0" dirty="0">
                <a:ln>
                  <a:noFill/>
                </a:ln>
                <a:solidFill>
                  <a:schemeClr val="tx1"/>
                </a:solidFill>
                <a:effectLst/>
                <a:uLnTx/>
                <a:uFillTx/>
                <a:latin typeface="+mn-lt"/>
                <a:ea typeface="+mn-ea"/>
                <a:cs typeface="+mn-cs"/>
              </a:rPr>
              <a:t> </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8610" name="Picture 2" descr="ÎÏÎ¿ÏÎ­Î»ÎµÏÎ¼Î± ÎµÎ¹ÎºÏÎ½Î±Ï Î³Î¹Î± chainmail safety"/>
          <p:cNvPicPr>
            <a:picLocks noGrp="1" noChangeAspect="1" noChangeArrowheads="1"/>
          </p:cNvPicPr>
          <p:nvPr>
            <p:ph type="pic" idx="1"/>
          </p:nvPr>
        </p:nvPicPr>
        <p:blipFill>
          <a:blip r:embed="rId2" cstate="print"/>
          <a:srcRect l="22006" r="22006"/>
          <a:stretch>
            <a:fillRect/>
          </a:stretch>
        </p:blipFill>
        <p:spPr bwMode="auto">
          <a:xfrm>
            <a:off x="2987824" y="771550"/>
            <a:ext cx="2880320" cy="4299942"/>
          </a:xfrm>
          <a:prstGeom prst="rect">
            <a:avLst/>
          </a:prstGeom>
          <a:noFill/>
        </p:spPr>
      </p:pic>
      <p:pic>
        <p:nvPicPr>
          <p:cNvPr id="68612" name="Picture 4" descr="Î£ÏÎµÏÎ¹ÎºÎ® ÎµÎ¹ÎºÏÎ½Î±"/>
          <p:cNvPicPr>
            <a:picLocks noChangeAspect="1" noChangeArrowheads="1"/>
          </p:cNvPicPr>
          <p:nvPr/>
        </p:nvPicPr>
        <p:blipFill>
          <a:blip r:embed="rId3" cstate="print"/>
          <a:srcRect l="7854" r="7710"/>
          <a:stretch>
            <a:fillRect/>
          </a:stretch>
        </p:blipFill>
        <p:spPr bwMode="auto">
          <a:xfrm>
            <a:off x="6372200" y="123478"/>
            <a:ext cx="2393089" cy="2355726"/>
          </a:xfrm>
          <a:prstGeom prst="rect">
            <a:avLst/>
          </a:prstGeom>
          <a:noFill/>
        </p:spPr>
      </p:pic>
      <p:pic>
        <p:nvPicPr>
          <p:cNvPr id="68614" name="Picture 6" descr="ÎÏÎ¿ÏÎ­Î»ÎµÏÎ¼Î± ÎµÎ¹ÎºÏÎ½Î±Ï Î³Î¹Î± modern swordplay helmet"/>
          <p:cNvPicPr>
            <a:picLocks noChangeAspect="1" noChangeArrowheads="1"/>
          </p:cNvPicPr>
          <p:nvPr/>
        </p:nvPicPr>
        <p:blipFill>
          <a:blip r:embed="rId4" cstate="print"/>
          <a:srcRect l="15878" t="25593" r="60872"/>
          <a:stretch>
            <a:fillRect/>
          </a:stretch>
        </p:blipFill>
        <p:spPr bwMode="auto">
          <a:xfrm>
            <a:off x="539552" y="872053"/>
            <a:ext cx="1728192" cy="4147969"/>
          </a:xfrm>
          <a:prstGeom prst="rect">
            <a:avLst/>
          </a:prstGeom>
          <a:noFill/>
        </p:spPr>
      </p:pic>
      <p:pic>
        <p:nvPicPr>
          <p:cNvPr id="68618" name="Picture 10" descr="Î£ÏÎµÏÎ¹ÎºÎ® ÎµÎ¹ÎºÏÎ½Î±"/>
          <p:cNvPicPr>
            <a:picLocks noChangeAspect="1" noChangeArrowheads="1"/>
          </p:cNvPicPr>
          <p:nvPr/>
        </p:nvPicPr>
        <p:blipFill>
          <a:blip r:embed="rId5" cstate="print"/>
          <a:srcRect/>
          <a:stretch>
            <a:fillRect/>
          </a:stretch>
        </p:blipFill>
        <p:spPr bwMode="auto">
          <a:xfrm>
            <a:off x="6372200" y="3147814"/>
            <a:ext cx="2468846" cy="172819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εικόνας" descr="IMG_6412_l.jpg"/>
          <p:cNvPicPr>
            <a:picLocks noGrp="1" noChangeAspect="1"/>
          </p:cNvPicPr>
          <p:nvPr>
            <p:ph type="pic" idx="1"/>
          </p:nvPr>
        </p:nvPicPr>
        <p:blipFill>
          <a:blip r:embed="rId2" cstate="print"/>
          <a:srcRect l="15874" r="15874"/>
          <a:stretch>
            <a:fillRect/>
          </a:stretch>
        </p:blipFill>
        <p:spPr>
          <a:xfrm>
            <a:off x="3347864" y="771525"/>
            <a:ext cx="2448272" cy="3960466"/>
          </a:xfrm>
        </p:spPr>
      </p:pic>
      <p:sp>
        <p:nvSpPr>
          <p:cNvPr id="3" name="Text Placeholder 1"/>
          <p:cNvSpPr txBox="1">
            <a:spLocks/>
          </p:cNvSpPr>
          <p:nvPr/>
        </p:nvSpPr>
        <p:spPr>
          <a:xfrm>
            <a:off x="0" y="123478"/>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lang="ro-RO" altLang="ko-KR" sz="3200" dirty="0"/>
              <a:t>Haine</a:t>
            </a:r>
            <a:r>
              <a:rPr kumimoji="0" lang="en-US" altLang="ko-KR" sz="3200" b="0" i="0" u="none" strike="noStrike" kern="1200" cap="none" spc="0" normalizeH="0" baseline="0" noProof="0" dirty="0">
                <a:ln>
                  <a:noFill/>
                </a:ln>
                <a:solidFill>
                  <a:schemeClr val="tx1"/>
                </a:solidFill>
                <a:effectLst/>
                <a:uLnTx/>
                <a:uFillTx/>
                <a:latin typeface="+mn-lt"/>
                <a:ea typeface="+mn-ea"/>
                <a:cs typeface="+mn-cs"/>
              </a:rPr>
              <a:t> </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9638" name="AutoShape 6" descr="ÎÏÎ¿ÏÎ­Î»ÎµÏÎ¼Î± ÎµÎ¹ÎºÏÎ½Î±Ï Î³Î¹Î± chainmail cloth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9640" name="AutoShape 8" descr="https://a.1stdibscdn.com/archivesE/upload/v_348/v_968472/IMG_6412_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9642" name="AutoShape 10" descr="ÎÏÎ¿ÏÎ­Î»ÎµÏÎ¼Î± ÎµÎ¹ÎºÏÎ½Î±Ï Î³Î¹Î± chainmail cloth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9644" name="AutoShape 12" descr="ÎÏÎ¿ÏÎ­Î»ÎµÏÎ¼Î± ÎµÎ¹ÎºÏÎ½Î±Ï Î³Î¹Î± chainmail cloth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2" name="11 - Εικόνα" descr="06-chain-mail.jpg"/>
          <p:cNvPicPr>
            <a:picLocks noChangeAspect="1"/>
          </p:cNvPicPr>
          <p:nvPr/>
        </p:nvPicPr>
        <p:blipFill>
          <a:blip r:embed="rId3" cstate="print"/>
          <a:stretch>
            <a:fillRect/>
          </a:stretch>
        </p:blipFill>
        <p:spPr>
          <a:xfrm>
            <a:off x="237828" y="787017"/>
            <a:ext cx="2677988" cy="4016981"/>
          </a:xfrm>
          <a:prstGeom prst="rect">
            <a:avLst/>
          </a:prstGeom>
        </p:spPr>
      </p:pic>
      <p:pic>
        <p:nvPicPr>
          <p:cNvPr id="69646" name="Picture 14" descr="Î£ÏÎµÏÎ¹ÎºÎ® ÎµÎ¹ÎºÏÎ½Î±"/>
          <p:cNvPicPr>
            <a:picLocks noChangeAspect="1" noChangeArrowheads="1"/>
          </p:cNvPicPr>
          <p:nvPr/>
        </p:nvPicPr>
        <p:blipFill>
          <a:blip r:embed="rId4" cstate="print"/>
          <a:srcRect l="1260" t="1260" r="4241" b="20621"/>
          <a:stretch>
            <a:fillRect/>
          </a:stretch>
        </p:blipFill>
        <p:spPr bwMode="auto">
          <a:xfrm>
            <a:off x="6156176" y="771550"/>
            <a:ext cx="2844824" cy="2664296"/>
          </a:xfrm>
          <a:prstGeom prst="rect">
            <a:avLst/>
          </a:prstGeom>
          <a:noFill/>
        </p:spPr>
      </p:pic>
      <p:pic>
        <p:nvPicPr>
          <p:cNvPr id="69648" name="Picture 16" descr="Î£ÏÎµÏÎ¹ÎºÎ® ÎµÎ¹ÎºÏÎ½Î±"/>
          <p:cNvPicPr>
            <a:picLocks noChangeAspect="1" noChangeArrowheads="1"/>
          </p:cNvPicPr>
          <p:nvPr/>
        </p:nvPicPr>
        <p:blipFill>
          <a:blip r:embed="rId5" cstate="print"/>
          <a:srcRect t="63839" b="2561"/>
          <a:stretch>
            <a:fillRect/>
          </a:stretch>
        </p:blipFill>
        <p:spPr bwMode="auto">
          <a:xfrm>
            <a:off x="6084168" y="3579862"/>
            <a:ext cx="2987824" cy="144016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0" y="123478"/>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lang="ro-RO" altLang="ko-KR" sz="3200" noProof="0" dirty="0"/>
              <a:t>Bijuterii</a:t>
            </a:r>
            <a:r>
              <a:rPr kumimoji="0" lang="en-US" altLang="ko-KR" sz="3200" b="0" i="0" u="none" strike="noStrike" kern="1200" cap="none" spc="0" normalizeH="0" baseline="0" noProof="0" dirty="0">
                <a:ln>
                  <a:noFill/>
                </a:ln>
                <a:solidFill>
                  <a:schemeClr val="tx1"/>
                </a:solidFill>
                <a:effectLst/>
                <a:uLnTx/>
                <a:uFillTx/>
                <a:latin typeface="+mn-lt"/>
                <a:ea typeface="+mn-ea"/>
                <a:cs typeface="+mn-cs"/>
              </a:rPr>
              <a:t> </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0662" name="AutoShape 6" descr="ÎÏÎ¿ÏÎ­Î»ÎµÏÎ¼Î± ÎµÎ¹ÎºÏÎ½Î±Ï Î³Î¹Î± chainmail jewelle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0664" name="AutoShape 8" descr="ÎÏÎ¿ÏÎ­Î»ÎµÏÎ¼Î± ÎµÎ¹ÎºÏÎ½Î±Ï Î³Î¹Î± chainmail jewelle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0666" name="Picture 10" descr="ÎÏÎ¿ÏÎ­Î»ÎµÏÎ¼Î± ÎµÎ¹ÎºÏÎ½Î±Ï Î³Î¹Î± chainmail jewellery"/>
          <p:cNvPicPr>
            <a:picLocks noGrp="1" noChangeAspect="1" noChangeArrowheads="1"/>
          </p:cNvPicPr>
          <p:nvPr>
            <p:ph type="pic" idx="1"/>
          </p:nvPr>
        </p:nvPicPr>
        <p:blipFill>
          <a:blip r:embed="rId2" cstate="print"/>
          <a:srcRect l="22006" t="16400" r="22006"/>
          <a:stretch>
            <a:fillRect/>
          </a:stretch>
        </p:blipFill>
        <p:spPr bwMode="auto">
          <a:xfrm>
            <a:off x="3059832" y="843558"/>
            <a:ext cx="2880320" cy="4299942"/>
          </a:xfrm>
          <a:prstGeom prst="rect">
            <a:avLst/>
          </a:prstGeom>
          <a:noFill/>
        </p:spPr>
      </p:pic>
      <p:pic>
        <p:nvPicPr>
          <p:cNvPr id="10" name="9 - Εικόνα" descr="viper_basket_chainmail_bracelet_by_pharewings-d6cqodj.jpg"/>
          <p:cNvPicPr>
            <a:picLocks noChangeAspect="1"/>
          </p:cNvPicPr>
          <p:nvPr/>
        </p:nvPicPr>
        <p:blipFill>
          <a:blip r:embed="rId3" cstate="print"/>
          <a:stretch>
            <a:fillRect/>
          </a:stretch>
        </p:blipFill>
        <p:spPr>
          <a:xfrm>
            <a:off x="6156176" y="843558"/>
            <a:ext cx="2808312" cy="2106234"/>
          </a:xfrm>
          <a:prstGeom prst="rect">
            <a:avLst/>
          </a:prstGeom>
        </p:spPr>
      </p:pic>
      <p:pic>
        <p:nvPicPr>
          <p:cNvPr id="70668" name="Picture 12" descr="ÎÏÎ¿ÏÎ­Î»ÎµÏÎ¼Î± ÎµÎ¹ÎºÏÎ½Î±Ï Î³Î¹Î± chainmail earrings"/>
          <p:cNvPicPr>
            <a:picLocks noChangeAspect="1" noChangeArrowheads="1"/>
          </p:cNvPicPr>
          <p:nvPr/>
        </p:nvPicPr>
        <p:blipFill>
          <a:blip r:embed="rId4" cstate="print">
            <a:clrChange>
              <a:clrFrom>
                <a:srgbClr val="E0E2E1"/>
              </a:clrFrom>
              <a:clrTo>
                <a:srgbClr val="E0E2E1">
                  <a:alpha val="0"/>
                </a:srgbClr>
              </a:clrTo>
            </a:clrChange>
          </a:blip>
          <a:srcRect l="5895" t="11542" r="4212" b="12282"/>
          <a:stretch>
            <a:fillRect/>
          </a:stretch>
        </p:blipFill>
        <p:spPr bwMode="auto">
          <a:xfrm>
            <a:off x="6660232" y="2982550"/>
            <a:ext cx="2016224" cy="2181488"/>
          </a:xfrm>
          <a:prstGeom prst="rect">
            <a:avLst/>
          </a:prstGeom>
          <a:noFill/>
        </p:spPr>
      </p:pic>
      <p:pic>
        <p:nvPicPr>
          <p:cNvPr id="70670" name="Picture 14" descr="ÎÏÎ¿ÏÎ­Î»ÎµÏÎ¼Î± ÎµÎ¹ÎºÏÎ½Î±Ï Î³Î¹Î± chainmail jewelry for men"/>
          <p:cNvPicPr>
            <a:picLocks noChangeAspect="1" noChangeArrowheads="1"/>
          </p:cNvPicPr>
          <p:nvPr/>
        </p:nvPicPr>
        <p:blipFill>
          <a:blip r:embed="rId5" cstate="print"/>
          <a:srcRect r="19676"/>
          <a:stretch>
            <a:fillRect/>
          </a:stretch>
        </p:blipFill>
        <p:spPr bwMode="auto">
          <a:xfrm>
            <a:off x="107504" y="843558"/>
            <a:ext cx="2880320" cy="4320480"/>
          </a:xfrm>
          <a:prstGeom prst="rect">
            <a:avLst/>
          </a:prstGeom>
          <a:noFill/>
        </p:spPr>
      </p:pic>
      <p:sp>
        <p:nvSpPr>
          <p:cNvPr id="13" name="12 - Ορθογώνιο"/>
          <p:cNvSpPr/>
          <p:nvPr/>
        </p:nvSpPr>
        <p:spPr>
          <a:xfrm>
            <a:off x="1691680" y="4371950"/>
            <a:ext cx="1296144"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0" y="123478"/>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lang="ro-RO" altLang="ko-KR" sz="3200" dirty="0"/>
              <a:t>NASA</a:t>
            </a:r>
            <a:r>
              <a:rPr kumimoji="0" lang="en-US" altLang="ko-KR" sz="3200" b="0" i="0" u="none" strike="noStrike" kern="1200" cap="none" spc="0" normalizeH="0" baseline="0" noProof="0" dirty="0">
                <a:ln>
                  <a:noFill/>
                </a:ln>
                <a:solidFill>
                  <a:schemeClr val="tx1"/>
                </a:solidFill>
                <a:effectLst/>
                <a:uLnTx/>
                <a:uFillTx/>
                <a:latin typeface="+mn-lt"/>
                <a:ea typeface="+mn-ea"/>
                <a:cs typeface="+mn-cs"/>
              </a:rPr>
              <a:t> </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p:cNvSpPr txBox="1"/>
          <p:nvPr/>
        </p:nvSpPr>
        <p:spPr>
          <a:xfrm>
            <a:off x="179512" y="176610"/>
            <a:ext cx="2767808" cy="4708981"/>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Materialul produs de NASA e tipărit 3D de o mașină, ceea ce înseamnă că poate fi produs la nevoie în stația spațială, sau în oricare habitat care nu se găsește pe suprafața Pământului, în funcție de unde vom călători în următoarele decenii.</a:t>
            </a:r>
            <a:endParaRPr lang="en-US" altLang="ko-KR" sz="1200" dirty="0">
              <a:solidFill>
                <a:schemeClr val="tx1">
                  <a:lumMod val="75000"/>
                  <a:lumOff val="25000"/>
                </a:schemeClr>
              </a:solidFill>
              <a:cs typeface="Arial" pitchFamily="34" charset="0"/>
            </a:endParaRPr>
          </a:p>
          <a:p>
            <a:r>
              <a:rPr lang="ro-RO" altLang="ko-KR" sz="1200" b="1" dirty="0">
                <a:solidFill>
                  <a:schemeClr val="tx1">
                    <a:lumMod val="75000"/>
                    <a:lumOff val="25000"/>
                  </a:schemeClr>
                </a:solidFill>
                <a:cs typeface="Arial" pitchFamily="34" charset="0"/>
              </a:rPr>
              <a:t>Partea superioară</a:t>
            </a:r>
            <a:r>
              <a:rPr lang="ro-RO" altLang="ko-KR" sz="1200" dirty="0">
                <a:solidFill>
                  <a:schemeClr val="tx1">
                    <a:lumMod val="75000"/>
                    <a:lumOff val="25000"/>
                  </a:schemeClr>
                </a:solidFill>
                <a:cs typeface="Arial" pitchFamily="34" charset="0"/>
              </a:rPr>
              <a:t>, care arată ca un mozaic de pătrățele de metal strălucitoare poate reflecta lumina și astfel poate servi ca o formă de gestiune pasivă a căldurii. </a:t>
            </a:r>
          </a:p>
          <a:p>
            <a:r>
              <a:rPr lang="ro-RO" altLang="ko-KR" sz="1200" b="1" dirty="0">
                <a:solidFill>
                  <a:schemeClr val="tx1">
                    <a:lumMod val="75000"/>
                    <a:lumOff val="25000"/>
                  </a:schemeClr>
                </a:solidFill>
                <a:cs typeface="Arial" pitchFamily="34" charset="0"/>
              </a:rPr>
              <a:t>Partea cealaltă</a:t>
            </a:r>
            <a:r>
              <a:rPr lang="ro-RO" altLang="ko-KR" sz="1200" dirty="0">
                <a:solidFill>
                  <a:schemeClr val="tx1">
                    <a:lumMod val="75000"/>
                    <a:lumOff val="25000"/>
                  </a:schemeClr>
                </a:solidFill>
                <a:cs typeface="Arial" pitchFamily="34" charset="0"/>
              </a:rPr>
              <a:t>, care arată mai mult ca o armură medievală tradițională poate absorbi căldura, acționând ca un izolator. </a:t>
            </a:r>
          </a:p>
          <a:p>
            <a:endParaRPr lang="en-US" altLang="ko-KR" sz="1200" b="1" dirty="0">
              <a:solidFill>
                <a:schemeClr val="tx1">
                  <a:lumMod val="75000"/>
                  <a:lumOff val="25000"/>
                </a:schemeClr>
              </a:solidFill>
              <a:cs typeface="Arial" pitchFamily="34" charset="0"/>
            </a:endParaRPr>
          </a:p>
          <a:p>
            <a:r>
              <a:rPr lang="ro-RO" altLang="ko-KR" sz="1200" b="1" dirty="0">
                <a:solidFill>
                  <a:schemeClr val="tx1">
                    <a:lumMod val="75000"/>
                    <a:lumOff val="25000"/>
                  </a:schemeClr>
                </a:solidFill>
                <a:cs typeface="Arial" pitchFamily="34" charset="0"/>
              </a:rPr>
              <a:t>Folosit</a:t>
            </a:r>
            <a:r>
              <a:rPr lang="en-US" altLang="ko-KR" sz="1200" dirty="0">
                <a:solidFill>
                  <a:schemeClr val="tx1">
                    <a:lumMod val="75000"/>
                    <a:lumOff val="25000"/>
                  </a:schemeClr>
                </a:solidFill>
                <a:cs typeface="Arial" pitchFamily="34" charset="0"/>
              </a:rPr>
              <a:t>:</a:t>
            </a:r>
          </a:p>
          <a:p>
            <a:pPr>
              <a:buFont typeface="Arial" pitchFamily="34" charset="0"/>
              <a:buChar char="•"/>
            </a:pPr>
            <a:r>
              <a:rPr lang="en-US" altLang="ko-KR" sz="1200" dirty="0">
                <a:solidFill>
                  <a:schemeClr val="tx1">
                    <a:lumMod val="75000"/>
                    <a:lumOff val="25000"/>
                  </a:schemeClr>
                </a:solidFill>
                <a:cs typeface="Arial" pitchFamily="34" charset="0"/>
              </a:rPr>
              <a:t> </a:t>
            </a:r>
            <a:r>
              <a:rPr lang="ro-RO" altLang="ko-KR" sz="1200" dirty="0">
                <a:solidFill>
                  <a:schemeClr val="tx1">
                    <a:lumMod val="75000"/>
                    <a:lumOff val="25000"/>
                  </a:schemeClr>
                </a:solidFill>
                <a:cs typeface="Arial" pitchFamily="34" charset="0"/>
              </a:rPr>
              <a:t>la costume spațiale</a:t>
            </a:r>
            <a:endParaRPr lang="en-US" altLang="ko-KR" sz="1200" dirty="0">
              <a:solidFill>
                <a:schemeClr val="tx1">
                  <a:lumMod val="75000"/>
                  <a:lumOff val="25000"/>
                </a:schemeClr>
              </a:solidFill>
              <a:cs typeface="Arial" pitchFamily="34" charset="0"/>
            </a:endParaRPr>
          </a:p>
          <a:p>
            <a:pPr>
              <a:buFont typeface="Arial" pitchFamily="34" charset="0"/>
              <a:buChar char="•"/>
            </a:pPr>
            <a:r>
              <a:rPr lang="en-US" altLang="ko-KR" sz="1200" dirty="0">
                <a:solidFill>
                  <a:schemeClr val="tx1">
                    <a:lumMod val="75000"/>
                    <a:lumOff val="25000"/>
                  </a:schemeClr>
                </a:solidFill>
                <a:cs typeface="Arial" pitchFamily="34" charset="0"/>
              </a:rPr>
              <a:t> </a:t>
            </a:r>
            <a:r>
              <a:rPr lang="ro-RO" altLang="ko-KR" sz="1200" dirty="0">
                <a:solidFill>
                  <a:schemeClr val="tx1">
                    <a:lumMod val="75000"/>
                    <a:lumOff val="25000"/>
                  </a:schemeClr>
                </a:solidFill>
                <a:cs typeface="Arial" pitchFamily="34" charset="0"/>
              </a:rPr>
              <a:t>în habitate</a:t>
            </a:r>
            <a:endParaRPr lang="en-US" altLang="ko-KR" sz="1200" dirty="0">
              <a:solidFill>
                <a:schemeClr val="tx1">
                  <a:lumMod val="75000"/>
                  <a:lumOff val="25000"/>
                </a:schemeClr>
              </a:solidFill>
              <a:cs typeface="Arial" pitchFamily="34" charset="0"/>
            </a:endParaRPr>
          </a:p>
          <a:p>
            <a:pPr>
              <a:buFont typeface="Arial" pitchFamily="34" charset="0"/>
              <a:buChar char="•"/>
            </a:pPr>
            <a:r>
              <a:rPr lang="en-US" altLang="ko-KR" sz="1200" dirty="0">
                <a:solidFill>
                  <a:schemeClr val="tx1">
                    <a:lumMod val="75000"/>
                    <a:lumOff val="25000"/>
                  </a:schemeClr>
                </a:solidFill>
                <a:cs typeface="Arial" pitchFamily="34" charset="0"/>
              </a:rPr>
              <a:t> </a:t>
            </a:r>
            <a:r>
              <a:rPr lang="ro-RO" altLang="ko-KR" sz="1200" dirty="0">
                <a:solidFill>
                  <a:schemeClr val="tx1">
                    <a:lumMod val="75000"/>
                    <a:lumOff val="25000"/>
                  </a:schemeClr>
                </a:solidFill>
                <a:cs typeface="Arial" pitchFamily="34" charset="0"/>
              </a:rPr>
              <a:t>ca înveliș pentru vehicule și nave spațiale pentru a le proteja împotriva pericolelor neprevăzute</a:t>
            </a:r>
            <a:endParaRPr lang="en-US" altLang="ko-KR" sz="1200" dirty="0">
              <a:solidFill>
                <a:schemeClr val="tx1">
                  <a:lumMod val="75000"/>
                  <a:lumOff val="25000"/>
                </a:schemeClr>
              </a:solidFill>
              <a:cs typeface="Arial" pitchFamily="34" charset="0"/>
            </a:endParaRPr>
          </a:p>
          <a:p>
            <a:pPr>
              <a:buFont typeface="Arial" pitchFamily="34" charset="0"/>
              <a:buChar char="•"/>
            </a:pP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pentru</a:t>
            </a:r>
            <a:r>
              <a:rPr lang="ro-RO" altLang="ko-KR" sz="1200" dirty="0">
                <a:solidFill>
                  <a:schemeClr val="tx1">
                    <a:lumMod val="75000"/>
                    <a:lumOff val="25000"/>
                  </a:schemeClr>
                </a:solidFill>
                <a:cs typeface="Arial" pitchFamily="34" charset="0"/>
              </a:rPr>
              <a:t> suprafețele de aterizare ale navelor</a:t>
            </a:r>
            <a:endParaRPr lang="en-US" altLang="ko-KR" sz="1200" dirty="0">
              <a:solidFill>
                <a:schemeClr val="tx1">
                  <a:lumMod val="75000"/>
                  <a:lumOff val="25000"/>
                </a:schemeClr>
              </a:solidFill>
              <a:cs typeface="Arial" pitchFamily="34" charset="0"/>
            </a:endParaRPr>
          </a:p>
        </p:txBody>
      </p:sp>
      <p:sp>
        <p:nvSpPr>
          <p:cNvPr id="1026" name="AutoShape 2" descr="https://i.kinja-img.com/gawker-media/image/upload/s--xFOWBn7f--/c_scale,f_auto,fl_progressive,q_80,w_800/ai0o5vcpwa7ejasy0s3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https://i.kinja-img.com/gawker-media/image/upload/c_scale,f_auto,fl_progressive,q_80,w_800/ai0o5vcpwa7ejasy0s3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9" name="Picture 5"/>
          <p:cNvPicPr>
            <a:picLocks noChangeAspect="1" noChangeArrowheads="1"/>
          </p:cNvPicPr>
          <p:nvPr/>
        </p:nvPicPr>
        <p:blipFill>
          <a:blip r:embed="rId2" cstate="print"/>
          <a:srcRect l="23920" t="25200" r="20267" b="21114"/>
          <a:stretch>
            <a:fillRect/>
          </a:stretch>
        </p:blipFill>
        <p:spPr bwMode="auto">
          <a:xfrm>
            <a:off x="2987824" y="987574"/>
            <a:ext cx="3456384" cy="3079324"/>
          </a:xfrm>
          <a:prstGeom prst="rect">
            <a:avLst/>
          </a:prstGeom>
          <a:noFill/>
          <a:ln w="9525">
            <a:noFill/>
            <a:miter lim="800000"/>
            <a:headEnd/>
            <a:tailEnd/>
          </a:ln>
        </p:spPr>
      </p:pic>
      <p:sp>
        <p:nvSpPr>
          <p:cNvPr id="1031" name="AutoShape 7" descr="data:image/gif;base64,R0lGODlhAQABAAAAACH5BAEKAAEALAAAAAABAAEAAAICTAEAO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3" name="Picture 9" descr="https://futurism.com/wp-content/uploads/2017/05/syn1-1-600x315.jpg"/>
          <p:cNvPicPr>
            <a:picLocks noChangeAspect="1" noChangeArrowheads="1"/>
          </p:cNvPicPr>
          <p:nvPr/>
        </p:nvPicPr>
        <p:blipFill>
          <a:blip r:embed="rId3" cstate="print">
            <a:lum bright="20000"/>
          </a:blip>
          <a:srcRect l="41579" r="14321" b="18401"/>
          <a:stretch>
            <a:fillRect/>
          </a:stretch>
        </p:blipFill>
        <p:spPr bwMode="auto">
          <a:xfrm>
            <a:off x="6516216" y="1419622"/>
            <a:ext cx="2520280" cy="244827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err="1">
                <a:solidFill>
                  <a:schemeClr val="tx1">
                    <a:lumMod val="75000"/>
                    <a:lumOff val="25000"/>
                  </a:schemeClr>
                </a:solidFill>
              </a:rPr>
              <a:t>Structuri</a:t>
            </a:r>
            <a:r>
              <a:rPr lang="en-US" altLang="ko-KR" dirty="0">
                <a:solidFill>
                  <a:schemeClr val="tx1">
                    <a:lumMod val="75000"/>
                    <a:lumOff val="25000"/>
                  </a:schemeClr>
                </a:solidFill>
              </a:rPr>
              <a:t> de </a:t>
            </a:r>
            <a:r>
              <a:rPr lang="en-US" altLang="ko-KR" dirty="0" err="1">
                <a:solidFill>
                  <a:schemeClr val="tx1">
                    <a:lumMod val="75000"/>
                    <a:lumOff val="25000"/>
                  </a:schemeClr>
                </a:solidFill>
              </a:rPr>
              <a:t>zale</a:t>
            </a:r>
            <a:endParaRPr lang="ko-KR" altLang="en-US" dirty="0">
              <a:solidFill>
                <a:schemeClr val="tx1">
                  <a:lumMod val="75000"/>
                  <a:lumOff val="25000"/>
                </a:schemeClr>
              </a:solidFill>
            </a:endParaRPr>
          </a:p>
        </p:txBody>
      </p:sp>
      <p:sp>
        <p:nvSpPr>
          <p:cNvPr id="3" name="Text Placeholder 2"/>
          <p:cNvSpPr>
            <a:spLocks noGrp="1"/>
          </p:cNvSpPr>
          <p:nvPr>
            <p:ph type="body" sz="quarter" idx="11"/>
          </p:nvPr>
        </p:nvSpPr>
        <p:spPr/>
        <p:txBody>
          <a:bodyPr/>
          <a:lstStyle/>
          <a:p>
            <a:pPr lvl="0"/>
            <a:r>
              <a:rPr lang="en-US" altLang="ko-KR" dirty="0" err="1"/>
              <a:t>Modele</a:t>
            </a:r>
            <a:r>
              <a:rPr lang="en-US" altLang="ko-KR" dirty="0"/>
              <a:t> tip</a:t>
            </a:r>
            <a:r>
              <a:rPr lang="ro-RO" altLang="ko-KR" dirty="0"/>
              <a:t>ă</a:t>
            </a:r>
            <a:r>
              <a:rPr lang="en-US" altLang="ko-KR" dirty="0"/>
              <a:t>rite 3D</a:t>
            </a:r>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theme/theme1.xml><?xml version="1.0" encoding="utf-8"?>
<a:theme xmlns:a="http://schemas.openxmlformats.org/drawingml/2006/main" name="Cover and End Slide Master">
  <a:themeElements>
    <a:clrScheme name="ALLPPT-COLOR-A30">
      <a:dk1>
        <a:sysClr val="windowText" lastClr="000000"/>
      </a:dk1>
      <a:lt1>
        <a:sysClr val="window" lastClr="FFFFFF"/>
      </a:lt1>
      <a:dk2>
        <a:srgbClr val="1F497D"/>
      </a:dk2>
      <a:lt2>
        <a:srgbClr val="EEECE1"/>
      </a:lt2>
      <a:accent1>
        <a:srgbClr val="85D8DE"/>
      </a:accent1>
      <a:accent2>
        <a:srgbClr val="85D8DE"/>
      </a:accent2>
      <a:accent3>
        <a:srgbClr val="85D8DE"/>
      </a:accent3>
      <a:accent4>
        <a:srgbClr val="85D8DE"/>
      </a:accent4>
      <a:accent5>
        <a:srgbClr val="85D8DE"/>
      </a:accent5>
      <a:accent6>
        <a:srgbClr val="85D8D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30">
      <a:dk1>
        <a:sysClr val="windowText" lastClr="000000"/>
      </a:dk1>
      <a:lt1>
        <a:sysClr val="window" lastClr="FFFFFF"/>
      </a:lt1>
      <a:dk2>
        <a:srgbClr val="1F497D"/>
      </a:dk2>
      <a:lt2>
        <a:srgbClr val="EEECE1"/>
      </a:lt2>
      <a:accent1>
        <a:srgbClr val="85D8DE"/>
      </a:accent1>
      <a:accent2>
        <a:srgbClr val="85D8DE"/>
      </a:accent2>
      <a:accent3>
        <a:srgbClr val="85D8DE"/>
      </a:accent3>
      <a:accent4>
        <a:srgbClr val="85D8DE"/>
      </a:accent4>
      <a:accent5>
        <a:srgbClr val="85D8DE"/>
      </a:accent5>
      <a:accent6>
        <a:srgbClr val="85D8D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Break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525</Words>
  <Application>Microsoft Office PowerPoint</Application>
  <PresentationFormat>On-screen Show (16:9)</PresentationFormat>
  <Paragraphs>95</Paragraphs>
  <Slides>26</Slides>
  <Notes>0</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26</vt:i4>
      </vt:variant>
    </vt:vector>
  </HeadingPairs>
  <TitlesOfParts>
    <vt:vector size="31" baseType="lpstr">
      <vt:lpstr>맑은 고딕</vt:lpstr>
      <vt:lpstr>Arial</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Ana Suduc</cp:lastModifiedBy>
  <cp:revision>129</cp:revision>
  <dcterms:created xsi:type="dcterms:W3CDTF">2016-12-05T23:26:54Z</dcterms:created>
  <dcterms:modified xsi:type="dcterms:W3CDTF">2019-10-30T12:55:15Z</dcterms:modified>
</cp:coreProperties>
</file>