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8" r:id="rId4"/>
    <p:sldId id="269" r:id="rId5"/>
    <p:sldId id="258" r:id="rId6"/>
    <p:sldId id="259" r:id="rId7"/>
    <p:sldId id="271" r:id="rId8"/>
    <p:sldId id="260" r:id="rId9"/>
    <p:sldId id="264" r:id="rId10"/>
    <p:sldId id="261" r:id="rId11"/>
    <p:sldId id="262" r:id="rId12"/>
    <p:sldId id="263" r:id="rId13"/>
    <p:sldId id="267" r:id="rId14"/>
    <p:sldId id="270" r:id="rId15"/>
    <p:sldId id="265" r:id="rId16"/>
    <p:sldId id="266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838"/>
    <a:srgbClr val="093FA0"/>
    <a:srgbClr val="E44163"/>
    <a:srgbClr val="FFFFFF"/>
    <a:srgbClr val="EC3323"/>
    <a:srgbClr val="D23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5"/>
    <p:restoredTop sz="92070" autoAdjust="0"/>
  </p:normalViewPr>
  <p:slideViewPr>
    <p:cSldViewPr snapToGrid="0" snapToObjects="1">
      <p:cViewPr varScale="1">
        <p:scale>
          <a:sx n="58" d="100"/>
          <a:sy n="58" d="100"/>
        </p:scale>
        <p:origin x="12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1F0E2-3D9F-2946-B624-776A89EC75DC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9FCC3-DBCD-8F4E-8515-3121F58473B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FCC3-DBCD-8F4E-8515-3121F58473B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43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B974-D739-0546-B632-A0B940458FB5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tm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mp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B486C75-835F-47C8-8448-3463EC415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61"/>
          <a:stretch/>
        </p:blipFill>
        <p:spPr>
          <a:xfrm>
            <a:off x="129311" y="1035762"/>
            <a:ext cx="3918561" cy="4955047"/>
          </a:xfrm>
          <a:prstGeom prst="rect">
            <a:avLst/>
          </a:prstGeom>
        </p:spPr>
      </p:pic>
      <p:sp>
        <p:nvSpPr>
          <p:cNvPr id="14" name="Rettangolo 3">
            <a:extLst>
              <a:ext uri="{FF2B5EF4-FFF2-40B4-BE49-F238E27FC236}">
                <a16:creationId xmlns:a16="http://schemas.microsoft.com/office/drawing/2014/main" id="{D843EFC0-D01B-4951-B43A-16ECAA6C9A8E}"/>
              </a:ext>
            </a:extLst>
          </p:cNvPr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047872" y="2096143"/>
            <a:ext cx="6844144" cy="238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ro-RO" sz="5400" dirty="0">
                <a:latin typeface="Walkway Black" charset="0"/>
              </a:rPr>
              <a:t>Introducere în</a:t>
            </a:r>
            <a:r>
              <a:rPr lang="it-IT" sz="5400" dirty="0">
                <a:latin typeface="Walkway Black" charset="0"/>
              </a:rPr>
              <a:t> </a:t>
            </a:r>
            <a:br>
              <a:rPr lang="it-IT" sz="5400" dirty="0">
                <a:latin typeface="Walkway Black" charset="0"/>
              </a:rPr>
            </a:br>
            <a:r>
              <a:rPr lang="it-IT" sz="5400" dirty="0">
                <a:latin typeface="Walkway Black" charset="0"/>
              </a:rPr>
              <a:t>CAD – CAM – CGI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18560" y="4575818"/>
            <a:ext cx="7564583" cy="635458"/>
          </a:xfrm>
        </p:spPr>
        <p:txBody>
          <a:bodyPr/>
          <a:lstStyle/>
          <a:p>
            <a:r>
              <a:rPr lang="it-IT" dirty="0"/>
              <a:t>Thomas Jörg, Johannes-Kepler-</a:t>
            </a:r>
            <a:r>
              <a:rPr lang="it-IT" dirty="0" err="1"/>
              <a:t>Gymnasium</a:t>
            </a:r>
            <a:r>
              <a:rPr lang="it-IT" dirty="0"/>
              <a:t> Weil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Stadt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13" name="Immagine 8">
            <a:extLst>
              <a:ext uri="{FF2B5EF4-FFF2-40B4-BE49-F238E27FC236}">
                <a16:creationId xmlns:a16="http://schemas.microsoft.com/office/drawing/2014/main" id="{A2CC2E67-A52E-45C3-A2BA-7EB278A53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9DF55839-06E8-4A12-AB88-BD4B465BE1F8}"/>
              </a:ext>
            </a:extLst>
          </p:cNvPr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1&amp;2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198" y="791926"/>
            <a:ext cx="11112523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Așteptări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exemple de rezultate ale elevilor 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vârsta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14-17 </a:t>
            </a: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1033" y="4671956"/>
            <a:ext cx="4037104" cy="6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începător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vârsta 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15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ani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ore de lucru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1C53463-A6DC-4E08-A4B4-DF03A37A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50" y="1798635"/>
            <a:ext cx="3881965" cy="31503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C629FD0-C205-4535-81F3-11F8674D7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7" t="5616"/>
          <a:stretch/>
        </p:blipFill>
        <p:spPr>
          <a:xfrm>
            <a:off x="4333136" y="1798635"/>
            <a:ext cx="3707764" cy="3150381"/>
          </a:xfrm>
          <a:prstGeom prst="rect">
            <a:avLst/>
          </a:prstGeom>
        </p:spPr>
      </p:pic>
      <p:sp>
        <p:nvSpPr>
          <p:cNvPr id="15" name="Rettangolo 6">
            <a:extLst>
              <a:ext uri="{FF2B5EF4-FFF2-40B4-BE49-F238E27FC236}">
                <a16:creationId xmlns:a16="http://schemas.microsoft.com/office/drawing/2014/main" id="{C97A2EFE-68C4-421C-B1D9-02445F81ED3C}"/>
              </a:ext>
            </a:extLst>
          </p:cNvPr>
          <p:cNvSpPr/>
          <p:nvPr/>
        </p:nvSpPr>
        <p:spPr>
          <a:xfrm>
            <a:off x="4225243" y="4674792"/>
            <a:ext cx="4037104" cy="6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începător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vârsta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14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ani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ore de lucru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4073B43-12EE-4BB8-8357-F26DC8EE55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7" t="3759" b="146"/>
          <a:stretch/>
        </p:blipFill>
        <p:spPr>
          <a:xfrm>
            <a:off x="8176207" y="1798635"/>
            <a:ext cx="3774514" cy="3150382"/>
          </a:xfrm>
          <a:prstGeom prst="rect">
            <a:avLst/>
          </a:prstGeom>
        </p:spPr>
      </p:pic>
      <p:sp>
        <p:nvSpPr>
          <p:cNvPr id="18" name="Rettangolo 6">
            <a:extLst>
              <a:ext uri="{FF2B5EF4-FFF2-40B4-BE49-F238E27FC236}">
                <a16:creationId xmlns:a16="http://schemas.microsoft.com/office/drawing/2014/main" id="{332F4B70-87E8-4C80-A72D-1E85E4059E97}"/>
              </a:ext>
            </a:extLst>
          </p:cNvPr>
          <p:cNvSpPr/>
          <p:nvPr/>
        </p:nvSpPr>
        <p:spPr>
          <a:xfrm>
            <a:off x="8072346" y="4653190"/>
            <a:ext cx="4037104" cy="6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începător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vârsta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17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ani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ore de lucru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42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3&amp;4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199" y="791926"/>
            <a:ext cx="8096796" cy="4720595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Folosirea de tehnici CGI pentru vizualizare înainte de producție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este o imagine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HDR?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este un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shader?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sunt texturile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Cum se setează o scena de </a:t>
            </a:r>
            <a:r>
              <a:rPr lang="ro-RO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randare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e important de văzut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 este rolul luminii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elemente de bază</a:t>
            </a:r>
            <a:r>
              <a:rPr lang="en-US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AE319B1-F5E1-4E3F-8FFC-4612CF244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9"/>
          <a:stretch/>
        </p:blipFill>
        <p:spPr>
          <a:xfrm>
            <a:off x="6980886" y="1725694"/>
            <a:ext cx="5128564" cy="37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3&amp;4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198" y="791926"/>
            <a:ext cx="10515601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Exemple de rezultate ale elevilor 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 vârste între 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și 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99138" y="4083108"/>
            <a:ext cx="4408291" cy="71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intermediar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vârsta 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15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ani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oră de lucru 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332F4B70-87E8-4C80-A72D-1E85E4059E97}"/>
              </a:ext>
            </a:extLst>
          </p:cNvPr>
          <p:cNvSpPr/>
          <p:nvPr/>
        </p:nvSpPr>
        <p:spPr>
          <a:xfrm>
            <a:off x="6491941" y="4083108"/>
            <a:ext cx="4037104" cy="6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începător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vârsta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15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ani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ore de lucru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977ED51-1B2C-4D05-997A-97BB69086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040" y="1748861"/>
            <a:ext cx="3325540" cy="264540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24E9CD4-8A7D-4A5F-BC35-2A7FD7D15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38" y="1760797"/>
            <a:ext cx="2434902" cy="263347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E88AE9D-779E-4531-A846-9BAE43AF88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6" t="3869" r="3430" b="6839"/>
          <a:stretch/>
        </p:blipFill>
        <p:spPr>
          <a:xfrm>
            <a:off x="8510493" y="1748861"/>
            <a:ext cx="3324458" cy="264540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40E7749-5C8E-400E-9BD5-0A57AAFE1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699" y="1748861"/>
            <a:ext cx="1951794" cy="2645407"/>
          </a:xfrm>
          <a:prstGeom prst="rect">
            <a:avLst/>
          </a:prstGeom>
        </p:spPr>
      </p:pic>
      <p:sp>
        <p:nvSpPr>
          <p:cNvPr id="16" name="Rettangolo 6">
            <a:extLst>
              <a:ext uri="{FF2B5EF4-FFF2-40B4-BE49-F238E27FC236}">
                <a16:creationId xmlns:a16="http://schemas.microsoft.com/office/drawing/2014/main" id="{D029BF0F-A910-4D29-9256-6F76F0395D0D}"/>
              </a:ext>
            </a:extLst>
          </p:cNvPr>
          <p:cNvSpPr/>
          <p:nvPr/>
        </p:nvSpPr>
        <p:spPr>
          <a:xfrm>
            <a:off x="599138" y="4828646"/>
            <a:ext cx="11140016" cy="915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*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Explicație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unor elevi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(20-30%)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le-a plăcut foarte mult să lucreze cu pachetul CAD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Și-au instalat pe calculatoarele de acasă versiunea educațională a pachetului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Fusion360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și au exersat în timpul liber. 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8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370F9915-EF0D-49F3-9EDC-6B48469E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15484">
            <a:off x="1883544" y="1392504"/>
            <a:ext cx="4158475" cy="495056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5&amp;6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200" y="799270"/>
            <a:ext cx="10515599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Tipărirea 3D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 de lucru</a:t>
            </a:r>
            <a:endParaRPr lang="en-US" i="1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 rot="16200000">
            <a:off x="4580632" y="2748385"/>
            <a:ext cx="5166529" cy="71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Foia de lucru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 «</a:t>
            </a: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Unitatea de extrudare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011F1A4-9E99-4994-A949-A1455C8CB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757" y="1038489"/>
            <a:ext cx="3456700" cy="477121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Sprechblase: rechteckig 18">
            <a:extLst>
              <a:ext uri="{FF2B5EF4-FFF2-40B4-BE49-F238E27FC236}">
                <a16:creationId xmlns:a16="http://schemas.microsoft.com/office/drawing/2014/main" id="{FB58212A-9CA8-4B44-AADF-2F03A7999FC3}"/>
              </a:ext>
            </a:extLst>
          </p:cNvPr>
          <p:cNvSpPr/>
          <p:nvPr/>
        </p:nvSpPr>
        <p:spPr>
          <a:xfrm>
            <a:off x="1840830" y="1664483"/>
            <a:ext cx="896984" cy="412362"/>
          </a:xfrm>
          <a:prstGeom prst="wedgeRectCallout">
            <a:avLst>
              <a:gd name="adj1" fmla="val 126395"/>
              <a:gd name="adj2" fmla="val 15152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de-DE" sz="1400" dirty="0"/>
              <a:t>Extruder-Stepper</a:t>
            </a:r>
          </a:p>
        </p:txBody>
      </p:sp>
      <p:sp>
        <p:nvSpPr>
          <p:cNvPr id="21" name="Sprechblase: rechteckig 20">
            <a:extLst>
              <a:ext uri="{FF2B5EF4-FFF2-40B4-BE49-F238E27FC236}">
                <a16:creationId xmlns:a16="http://schemas.microsoft.com/office/drawing/2014/main" id="{596DC7B1-CE25-45BD-B93B-FC305E75511F}"/>
              </a:ext>
            </a:extLst>
          </p:cNvPr>
          <p:cNvSpPr/>
          <p:nvPr/>
        </p:nvSpPr>
        <p:spPr>
          <a:xfrm>
            <a:off x="1509078" y="2846367"/>
            <a:ext cx="896984" cy="395680"/>
          </a:xfrm>
          <a:prstGeom prst="wedgeRectCallout">
            <a:avLst>
              <a:gd name="adj1" fmla="val 119430"/>
              <a:gd name="adj2" fmla="val 9631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de-DE" sz="1400" dirty="0"/>
              <a:t>X-</a:t>
            </a:r>
            <a:r>
              <a:rPr lang="de-DE" sz="1400" dirty="0" err="1"/>
              <a:t>axis</a:t>
            </a:r>
            <a:br>
              <a:rPr lang="de-DE" sz="1400" dirty="0"/>
            </a:br>
            <a:r>
              <a:rPr lang="de-DE" sz="1400" dirty="0"/>
              <a:t>Stepper</a:t>
            </a:r>
          </a:p>
        </p:txBody>
      </p:sp>
      <p:sp>
        <p:nvSpPr>
          <p:cNvPr id="22" name="Sprechblase: rechteckig 21">
            <a:extLst>
              <a:ext uri="{FF2B5EF4-FFF2-40B4-BE49-F238E27FC236}">
                <a16:creationId xmlns:a16="http://schemas.microsoft.com/office/drawing/2014/main" id="{17638B42-A0F6-4A2B-B3F5-87C128DF5B31}"/>
              </a:ext>
            </a:extLst>
          </p:cNvPr>
          <p:cNvSpPr/>
          <p:nvPr/>
        </p:nvSpPr>
        <p:spPr>
          <a:xfrm>
            <a:off x="1916748" y="4011569"/>
            <a:ext cx="896984" cy="395680"/>
          </a:xfrm>
          <a:prstGeom prst="wedgeRectCallout">
            <a:avLst>
              <a:gd name="adj1" fmla="val 119430"/>
              <a:gd name="adj2" fmla="val 685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de-DE" sz="1400" dirty="0"/>
              <a:t>Z-</a:t>
            </a:r>
            <a:r>
              <a:rPr lang="de-DE" sz="1400" dirty="0" err="1"/>
              <a:t>axis</a:t>
            </a:r>
            <a:br>
              <a:rPr lang="de-DE" sz="1400" dirty="0"/>
            </a:br>
            <a:r>
              <a:rPr lang="de-DE" sz="1400" dirty="0"/>
              <a:t>Stepper</a:t>
            </a:r>
          </a:p>
        </p:txBody>
      </p:sp>
      <p:sp>
        <p:nvSpPr>
          <p:cNvPr id="23" name="Sprechblase: rechteckig 22">
            <a:extLst>
              <a:ext uri="{FF2B5EF4-FFF2-40B4-BE49-F238E27FC236}">
                <a16:creationId xmlns:a16="http://schemas.microsoft.com/office/drawing/2014/main" id="{51607AD5-BE16-490E-8D6D-CAB77DE2D5BF}"/>
              </a:ext>
            </a:extLst>
          </p:cNvPr>
          <p:cNvSpPr/>
          <p:nvPr/>
        </p:nvSpPr>
        <p:spPr>
          <a:xfrm>
            <a:off x="2314063" y="5176770"/>
            <a:ext cx="896984" cy="395680"/>
          </a:xfrm>
          <a:prstGeom prst="wedgeRectCallout">
            <a:avLst>
              <a:gd name="adj1" fmla="val 155704"/>
              <a:gd name="adj2" fmla="val 5298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400"/>
              </a:lnSpc>
            </a:pPr>
            <a:r>
              <a:rPr lang="de-DE" sz="1400" dirty="0"/>
              <a:t>Y-</a:t>
            </a:r>
            <a:r>
              <a:rPr lang="de-DE" sz="1400" dirty="0" err="1"/>
              <a:t>axis</a:t>
            </a:r>
            <a:br>
              <a:rPr lang="de-DE" sz="1400" dirty="0"/>
            </a:br>
            <a:r>
              <a:rPr lang="de-DE" sz="1400" dirty="0"/>
              <a:t>Stepper</a:t>
            </a:r>
          </a:p>
        </p:txBody>
      </p:sp>
      <p:sp>
        <p:nvSpPr>
          <p:cNvPr id="24" name="Rettangolo 6">
            <a:extLst>
              <a:ext uri="{FF2B5EF4-FFF2-40B4-BE49-F238E27FC236}">
                <a16:creationId xmlns:a16="http://schemas.microsoft.com/office/drawing/2014/main" id="{1B028678-23F3-49BC-863B-B80895EA47E2}"/>
              </a:ext>
            </a:extLst>
          </p:cNvPr>
          <p:cNvSpPr/>
          <p:nvPr/>
        </p:nvSpPr>
        <p:spPr>
          <a:xfrm rot="16200000">
            <a:off x="-1309341" y="3253324"/>
            <a:ext cx="4156652" cy="71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Foia de lucru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 «</a:t>
            </a: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componentele unei imprimante 3D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»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72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 </a:t>
            </a:r>
            <a:r>
              <a:rPr lang="it-IT" sz="5400" dirty="0">
                <a:latin typeface="Walkway Black" charset="0"/>
              </a:rPr>
              <a:t> 5&amp;6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200" y="799270"/>
            <a:ext cx="10515599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CAD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CAM:</a:t>
            </a: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Fluxul </a:t>
            </a: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589983-30DE-4ED7-BEC6-D10171AF6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504" b="38289"/>
          <a:stretch/>
        </p:blipFill>
        <p:spPr>
          <a:xfrm>
            <a:off x="523590" y="1461134"/>
            <a:ext cx="11144250" cy="13857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5BAEB32-B1C7-4A72-9E03-084B711097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6" r="789"/>
          <a:stretch/>
        </p:blipFill>
        <p:spPr>
          <a:xfrm>
            <a:off x="524160" y="2831845"/>
            <a:ext cx="2514600" cy="252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4EEA39B4-1CAB-4A2A-AE72-F9E5368152DB}"/>
              </a:ext>
            </a:extLst>
          </p:cNvPr>
          <p:cNvSpPr/>
          <p:nvPr/>
        </p:nvSpPr>
        <p:spPr>
          <a:xfrm>
            <a:off x="6389929" y="2831845"/>
            <a:ext cx="2520000" cy="25200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5C2EEC9-2CAA-48F1-B216-32039F38DB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67"/>
          <a:stretch/>
        </p:blipFill>
        <p:spPr>
          <a:xfrm>
            <a:off x="3440852" y="2831846"/>
            <a:ext cx="2546985" cy="252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C9D6140-E14B-4DDE-A52B-449EFBE215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46" b="23032"/>
          <a:stretch/>
        </p:blipFill>
        <p:spPr>
          <a:xfrm>
            <a:off x="6435015" y="2864031"/>
            <a:ext cx="2322542" cy="24676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7E5FC5-2D37-4EDB-9BFE-723928C709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924" b="17869"/>
          <a:stretch/>
        </p:blipFill>
        <p:spPr>
          <a:xfrm>
            <a:off x="9312020" y="2831846"/>
            <a:ext cx="2515850" cy="252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66FECF47-FEAC-430F-93F9-8F176AA3E4B7}"/>
              </a:ext>
            </a:extLst>
          </p:cNvPr>
          <p:cNvSpPr/>
          <p:nvPr/>
        </p:nvSpPr>
        <p:spPr>
          <a:xfrm>
            <a:off x="1657350" y="2025439"/>
            <a:ext cx="1873206" cy="463181"/>
          </a:xfrm>
          <a:prstGeom prst="rightArrow">
            <a:avLst>
              <a:gd name="adj1" fmla="val 24250"/>
              <a:gd name="adj2" fmla="val 49085"/>
            </a:avLst>
          </a:prstGeom>
          <a:solidFill>
            <a:srgbClr val="093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0B90CC34-CE74-4455-815B-0574363ACD96}"/>
              </a:ext>
            </a:extLst>
          </p:cNvPr>
          <p:cNvSpPr/>
          <p:nvPr/>
        </p:nvSpPr>
        <p:spPr>
          <a:xfrm>
            <a:off x="4994910" y="2025439"/>
            <a:ext cx="1873206" cy="463181"/>
          </a:xfrm>
          <a:prstGeom prst="rightArrow">
            <a:avLst>
              <a:gd name="adj1" fmla="val 24250"/>
              <a:gd name="adj2" fmla="val 49085"/>
            </a:avLst>
          </a:prstGeom>
          <a:solidFill>
            <a:srgbClr val="093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2A4CECEF-1EB8-4161-8CCD-60E6D376D5A2}"/>
              </a:ext>
            </a:extLst>
          </p:cNvPr>
          <p:cNvSpPr/>
          <p:nvPr/>
        </p:nvSpPr>
        <p:spPr>
          <a:xfrm>
            <a:off x="8333871" y="2025439"/>
            <a:ext cx="1873206" cy="463181"/>
          </a:xfrm>
          <a:prstGeom prst="rightArrow">
            <a:avLst>
              <a:gd name="adj1" fmla="val 24250"/>
              <a:gd name="adj2" fmla="val 49085"/>
            </a:avLst>
          </a:prstGeom>
          <a:solidFill>
            <a:srgbClr val="093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467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5&amp;6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198" y="779523"/>
            <a:ext cx="10515601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Folosirea soft-ului de </a:t>
            </a:r>
            <a:r>
              <a:rPr lang="ro-RO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slicing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și imprimanta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endParaRPr lang="en-US" i="1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03660" y="4536253"/>
            <a:ext cx="4408291" cy="71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Cura-Software,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simulare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332F4B70-87E8-4C80-A72D-1E85E4059E97}"/>
              </a:ext>
            </a:extLst>
          </p:cNvPr>
          <p:cNvSpPr/>
          <p:nvPr/>
        </p:nvSpPr>
        <p:spPr>
          <a:xfrm>
            <a:off x="7182002" y="4525943"/>
            <a:ext cx="4184768" cy="69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tipărirea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durată: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circa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ore</a:t>
            </a:r>
            <a:endParaRPr lang="it-IT" sz="16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D7CEDBA-C6E1-489E-9E60-C58633172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002" y="1504409"/>
            <a:ext cx="4596651" cy="32726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63C5721-AB43-4AC0-841F-1BC5E3855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19" y="1504556"/>
            <a:ext cx="4969168" cy="3282505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80FF716F-207C-403D-AED9-FE05DBBD65AD}"/>
              </a:ext>
            </a:extLst>
          </p:cNvPr>
          <p:cNvSpPr/>
          <p:nvPr/>
        </p:nvSpPr>
        <p:spPr>
          <a:xfrm>
            <a:off x="6226629" y="2751909"/>
            <a:ext cx="670560" cy="818605"/>
          </a:xfrm>
          <a:prstGeom prst="rightArrow">
            <a:avLst/>
          </a:prstGeom>
          <a:solidFill>
            <a:srgbClr val="093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62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7&amp;8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198" y="887725"/>
            <a:ext cx="10515601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Proiectarea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test</a:t>
            </a:r>
            <a:r>
              <a:rPr lang="ro-RO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și rafinarea suportului pentru telefon</a:t>
            </a:r>
            <a:endParaRPr lang="en-US" i="1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46768" y="4870052"/>
            <a:ext cx="4408291" cy="712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b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ro-RO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intermediar</a:t>
            </a:r>
            <a:r>
              <a:rPr lang="it-IT" sz="1600" b="1" dirty="0">
                <a:latin typeface="Tahom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vârsta 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15</a:t>
            </a:r>
            <a:r>
              <a:rPr lang="ro-RO" sz="1600" dirty="0">
                <a:latin typeface="Tahoma" panose="020B0604030504040204" pitchFamily="34" charset="0"/>
                <a:cs typeface="Times New Roman" panose="02020603050405020304" pitchFamily="18" charset="0"/>
              </a:rPr>
              <a:t> ani</a:t>
            </a:r>
            <a:r>
              <a:rPr lang="it-IT" sz="1600" dirty="0">
                <a:latin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ro-RO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ore de lucru</a:t>
            </a:r>
            <a:r>
              <a:rPr lang="it-IT" sz="16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3A0E2BC-C3A3-493D-A3E5-309C7F574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14" t="23439" r="29192"/>
          <a:stretch/>
        </p:blipFill>
        <p:spPr>
          <a:xfrm>
            <a:off x="1304925" y="1467465"/>
            <a:ext cx="2558643" cy="36862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A78B252-2BC0-463B-9D82-F0482E458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00" r="12858"/>
          <a:stretch/>
        </p:blipFill>
        <p:spPr>
          <a:xfrm>
            <a:off x="4982706" y="1467465"/>
            <a:ext cx="2619375" cy="368629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4855244-D3FB-4D81-8D59-675498235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219" y="1467465"/>
            <a:ext cx="2508756" cy="3686294"/>
          </a:xfrm>
          <a:prstGeom prst="rect">
            <a:avLst/>
          </a:prstGeom>
        </p:spPr>
      </p:pic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20C62B2A-6C9C-4720-8D80-18B158989B91}"/>
              </a:ext>
            </a:extLst>
          </p:cNvPr>
          <p:cNvSpPr/>
          <p:nvPr/>
        </p:nvSpPr>
        <p:spPr>
          <a:xfrm>
            <a:off x="4088753" y="2751909"/>
            <a:ext cx="670560" cy="818605"/>
          </a:xfrm>
          <a:prstGeom prst="rightArrow">
            <a:avLst/>
          </a:prstGeom>
          <a:solidFill>
            <a:srgbClr val="093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821D200D-DFB2-4985-9AB4-DE313A2CF1DC}"/>
              </a:ext>
            </a:extLst>
          </p:cNvPr>
          <p:cNvSpPr/>
          <p:nvPr/>
        </p:nvSpPr>
        <p:spPr>
          <a:xfrm>
            <a:off x="7825473" y="2751909"/>
            <a:ext cx="670560" cy="818605"/>
          </a:xfrm>
          <a:prstGeom prst="rightArrow">
            <a:avLst/>
          </a:prstGeom>
          <a:solidFill>
            <a:srgbClr val="093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585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04781"/>
            <a:ext cx="4352109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Mulțumesc</a:t>
            </a:r>
            <a:r>
              <a:rPr lang="it-IT" sz="5400" dirty="0">
                <a:latin typeface="Walkway Black" charset="0"/>
              </a:rPr>
              <a:t> </a:t>
            </a:r>
            <a:r>
              <a:rPr lang="it-IT" sz="5400" dirty="0">
                <a:solidFill>
                  <a:srgbClr val="AC1838"/>
                </a:solidFill>
                <a:latin typeface="Walkway Black" charset="0"/>
                <a:sym typeface="Wingdings" panose="05000000000000000000" pitchFamily="2" charset="2"/>
              </a:rPr>
              <a:t></a:t>
            </a:r>
            <a:endParaRPr lang="it-IT" sz="5400" dirty="0">
              <a:solidFill>
                <a:srgbClr val="AC1838"/>
              </a:solidFill>
              <a:latin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198" y="887725"/>
            <a:ext cx="10515601" cy="732069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en-US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4367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FA36B6-DBC3-468A-8402-BE19E7E96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8756">
            <a:off x="3137855" y="720743"/>
            <a:ext cx="6163915" cy="54320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2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Obiectivele lecției</a:t>
            </a:r>
            <a:endParaRPr lang="it-IT" sz="5400" dirty="0">
              <a:latin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200" y="1298960"/>
            <a:ext cx="10938164" cy="421686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cs typeface="Times New Roman" panose="02020603050405020304" pitchFamily="18" charset="0"/>
              </a:rPr>
              <a:t>Să gândească proiectarea folosind imprimarea 3D</a:t>
            </a:r>
            <a:endParaRPr lang="en-US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 modeleze forme de bază cu un pachet procesional CAD</a:t>
            </a:r>
            <a:endParaRPr lang="de-DE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 explice relația dintre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CGI, CAD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și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endParaRPr lang="de-DE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 utilizeze tehnici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CGI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pentru a vizualiza un obiect înainte de producție</a:t>
            </a:r>
            <a:endParaRPr lang="de-DE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 utilizeze o imprimantă 3D pentru a implementa un model 3D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Să exerseze idea de fluxuri de lucru iterative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Idei de bază</a:t>
            </a:r>
            <a:endParaRPr lang="it-IT" sz="5400" dirty="0">
              <a:latin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1770993" y="1298959"/>
            <a:ext cx="10012680" cy="4494625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Lecția nu este despre tipărirea 3D</a:t>
            </a:r>
            <a:r>
              <a:rPr lang="en-US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FOLOSEȘTE tipărirea 3D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O imprimantă 3D e doar un instrument ce poate aduce ideile la realitate</a:t>
            </a:r>
            <a:br>
              <a:rPr lang="en-US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</a:br>
            <a:r>
              <a:rPr lang="ro-RO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Astfel, oferă ceva ce înainte era imposibil. </a:t>
            </a:r>
            <a:endParaRPr lang="en-US" dirty="0">
              <a:latin typeface="Tahoma" panose="020B0604030504040204" pitchFamily="34" charset="0"/>
              <a:ea typeface="Raleway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o-RO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Această lecție e despre crearea de idei realizabile, ce pot fi aduse la viață aptitudini asistate de calculator. </a:t>
            </a:r>
            <a:endParaRPr lang="en-US" dirty="0">
              <a:latin typeface="Tahoma" panose="020B0604030504040204" pitchFamily="34" charset="0"/>
              <a:ea typeface="Raleway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3D81C98F-57EB-4090-B539-1AAF1464D899}"/>
              </a:ext>
            </a:extLst>
          </p:cNvPr>
          <p:cNvSpPr txBox="1">
            <a:spLocks/>
          </p:cNvSpPr>
          <p:nvPr/>
        </p:nvSpPr>
        <p:spPr>
          <a:xfrm>
            <a:off x="686663" y="1329443"/>
            <a:ext cx="932793" cy="37999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Font typeface="Arial"/>
              <a:buNone/>
            </a:pPr>
            <a:r>
              <a:rPr lang="en-US" sz="19600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452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5823857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b="1" dirty="0"/>
              <a:t>Cerințe preliminare</a:t>
            </a:r>
            <a:endParaRPr lang="it-IT" sz="5400" b="1" dirty="0">
              <a:latin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8200" y="793223"/>
            <a:ext cx="10012680" cy="915149"/>
          </a:xfrm>
        </p:spPr>
        <p:txBody>
          <a:bodyPr>
            <a:norm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ce vor avea nevoie elevii în timpul lecției</a:t>
            </a:r>
            <a:endParaRPr lang="en-US" dirty="0">
              <a:latin typeface="Tahoma" panose="020B0604030504040204" pitchFamily="34" charset="0"/>
              <a:ea typeface="Raleway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E4E757D-7FDD-45BB-BFDE-75A5FD006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18" y="2416417"/>
            <a:ext cx="2121942" cy="35254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6E1B555-8B06-45D0-8E77-CB5F54716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858" y="1624240"/>
            <a:ext cx="2668184" cy="25991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8194AE6-0D7D-463E-B8E2-A17FE84DD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612" y="3105835"/>
            <a:ext cx="2668184" cy="255891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19956F0-76F6-4E16-B430-DA91DD5D5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3105">
            <a:off x="8439522" y="2463690"/>
            <a:ext cx="3077010" cy="3390666"/>
          </a:xfrm>
          <a:prstGeom prst="rect">
            <a:avLst/>
          </a:prstGeom>
        </p:spPr>
      </p:pic>
      <p:sp>
        <p:nvSpPr>
          <p:cNvPr id="19" name="Rettangolo 6">
            <a:extLst>
              <a:ext uri="{FF2B5EF4-FFF2-40B4-BE49-F238E27FC236}">
                <a16:creationId xmlns:a16="http://schemas.microsoft.com/office/drawing/2014/main" id="{FD086C21-9740-465C-BB61-C2AF235C618A}"/>
              </a:ext>
            </a:extLst>
          </p:cNvPr>
          <p:cNvSpPr/>
          <p:nvPr/>
        </p:nvSpPr>
        <p:spPr>
          <a:xfrm>
            <a:off x="581914" y="1746534"/>
            <a:ext cx="1605960" cy="715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o-RO" sz="2800" dirty="0">
                <a:latin typeface="Tahoma" panose="020B0604030504040204" pitchFamily="34" charset="0"/>
                <a:cs typeface="Times New Roman" panose="02020603050405020304" pitchFamily="18" charset="0"/>
              </a:rPr>
              <a:t>Șublere</a:t>
            </a:r>
            <a:endParaRPr lang="it-IT" sz="28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6">
            <a:extLst>
              <a:ext uri="{FF2B5EF4-FFF2-40B4-BE49-F238E27FC236}">
                <a16:creationId xmlns:a16="http://schemas.microsoft.com/office/drawing/2014/main" id="{D4395B9B-E800-4F31-98F2-29D8B6FF6962}"/>
              </a:ext>
            </a:extLst>
          </p:cNvPr>
          <p:cNvSpPr/>
          <p:nvPr/>
        </p:nvSpPr>
        <p:spPr>
          <a:xfrm>
            <a:off x="5741473" y="1739906"/>
            <a:ext cx="2206396" cy="1221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it-IT" sz="2800" dirty="0">
                <a:latin typeface="Tahoma" panose="020B0604030504040204" pitchFamily="34" charset="0"/>
                <a:cs typeface="Times New Roman" panose="02020603050405020304" pitchFamily="18" charset="0"/>
              </a:rPr>
              <a:t>Fusion 360 &amp; CURA</a:t>
            </a:r>
            <a:endParaRPr lang="it-IT" sz="28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6">
            <a:extLst>
              <a:ext uri="{FF2B5EF4-FFF2-40B4-BE49-F238E27FC236}">
                <a16:creationId xmlns:a16="http://schemas.microsoft.com/office/drawing/2014/main" id="{0A76BFCD-A5FE-493C-9EDC-EF4557C975B1}"/>
              </a:ext>
            </a:extLst>
          </p:cNvPr>
          <p:cNvSpPr/>
          <p:nvPr/>
        </p:nvSpPr>
        <p:spPr>
          <a:xfrm>
            <a:off x="8494005" y="1697299"/>
            <a:ext cx="3514179" cy="814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30000"/>
              </a:lnSpc>
              <a:spcBef>
                <a:spcPts val="1000"/>
              </a:spcBef>
            </a:pPr>
            <a:r>
              <a:rPr lang="ro-RO" sz="2800" i="1" u="sng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Multe</a:t>
            </a:r>
            <a:r>
              <a:rPr lang="it-IT" sz="2800" dirty="0"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2800" dirty="0">
                <a:latin typeface="Tahoma" panose="020B0604030504040204" pitchFamily="34" charset="0"/>
                <a:cs typeface="Times New Roman" panose="02020603050405020304" pitchFamily="18" charset="0"/>
              </a:rPr>
              <a:t>imprimante 3D</a:t>
            </a:r>
            <a:endParaRPr lang="it-IT" sz="2800" i="1" dirty="0">
              <a:solidFill>
                <a:srgbClr val="AC1838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1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76949D-55E4-4ADC-A2DD-9ACF40811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5" t="11819" r="18009" b="7804"/>
          <a:stretch/>
        </p:blipFill>
        <p:spPr>
          <a:xfrm>
            <a:off x="6706881" y="1388743"/>
            <a:ext cx="4874238" cy="435211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>
            <a:normAutofit/>
          </a:bodyPr>
          <a:lstStyle/>
          <a:p>
            <a:r>
              <a:rPr lang="ro-RO" sz="5400" dirty="0">
                <a:latin typeface="Walkway Black" charset="0"/>
                <a:ea typeface="Walkway Black" charset="0"/>
                <a:cs typeface="Walkway Black" charset="0"/>
              </a:rPr>
              <a:t>Lecțiile</a:t>
            </a:r>
            <a:r>
              <a:rPr lang="it-IT" sz="5400" dirty="0">
                <a:latin typeface="Walkway Black" charset="0"/>
                <a:ea typeface="Walkway Black" charset="0"/>
                <a:cs typeface="Walkway Black" charset="0"/>
              </a:rPr>
              <a:t> 1&amp;2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696685" y="1493520"/>
            <a:ext cx="6394654" cy="3088309"/>
          </a:xfrm>
        </p:spPr>
        <p:txBody>
          <a:bodyPr>
            <a:noAutofit/>
          </a:bodyPr>
          <a:lstStyle/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Definește cele 3 domenii diferite ale</a:t>
            </a:r>
            <a:b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CAD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și legăturile dintre ele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Discutați despre percepția asupra CGI în viața noastră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filme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publicitate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9F83E4EA-DBFA-499C-8A19-6465DE6B0866}"/>
              </a:ext>
            </a:extLst>
          </p:cNvPr>
          <p:cNvSpPr txBox="1">
            <a:spLocks/>
          </p:cNvSpPr>
          <p:nvPr/>
        </p:nvSpPr>
        <p:spPr>
          <a:xfrm>
            <a:off x="838200" y="793223"/>
            <a:ext cx="2601686" cy="91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Font typeface="Arial"/>
              <a:buNone/>
            </a:pPr>
            <a:r>
              <a:rPr lang="ro-RO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Începe aici</a:t>
            </a:r>
            <a:r>
              <a:rPr lang="en-US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94514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1&amp;2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95454" y="783217"/>
            <a:ext cx="5257800" cy="1182837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Exemple demonstrative a</a:t>
            </a:r>
            <a:b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oricăror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modele tipărite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14CB6C0-7EDF-4C27-947B-B1343FF41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251"/>
          <a:stretch/>
        </p:blipFill>
        <p:spPr>
          <a:xfrm>
            <a:off x="7120073" y="1145689"/>
            <a:ext cx="4415246" cy="243571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79945F2-F3F2-465B-8154-D6EE07D88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936" y="2395470"/>
            <a:ext cx="3401906" cy="340190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875505-79A8-4DBD-A866-BB37ADA0E2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275" t="4673" r="26545"/>
          <a:stretch/>
        </p:blipFill>
        <p:spPr>
          <a:xfrm>
            <a:off x="4933833" y="2065327"/>
            <a:ext cx="3032146" cy="30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8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1&amp;2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95454" y="783217"/>
            <a:ext cx="5257800" cy="1182837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o-RO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mai bine </a:t>
            </a:r>
            <a:r>
              <a:rPr lang="en-US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506F77-E73A-45A7-9875-5725298F9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07" b="9040"/>
          <a:stretch/>
        </p:blipFill>
        <p:spPr>
          <a:xfrm>
            <a:off x="7123612" y="1146583"/>
            <a:ext cx="4417200" cy="280686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D701C3E-F27D-4F07-AE06-23160785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75" y="1882358"/>
            <a:ext cx="3476140" cy="30614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197A83B-44D0-4D78-A307-78C421CF62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28" t="5536" r="9482" b="11042"/>
          <a:stretch/>
        </p:blipFill>
        <p:spPr>
          <a:xfrm>
            <a:off x="895455" y="2550016"/>
            <a:ext cx="3761818" cy="29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04721"/>
            <a:ext cx="7760855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1&amp;2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484742" y="791926"/>
            <a:ext cx="11624708" cy="4703450"/>
          </a:xfrm>
        </p:spPr>
        <p:txBody>
          <a:bodyPr>
            <a:noAutofit/>
          </a:bodyPr>
          <a:lstStyle/>
          <a:p>
            <a:pPr marL="0" lv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</a:t>
            </a:r>
            <a:r>
              <a:rPr lang="ro-RO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ducere în 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Fusion 360: </a:t>
            </a:r>
            <a:r>
              <a:rPr lang="ro-RO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Concepte de bază</a:t>
            </a:r>
            <a:b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Componen</a:t>
            </a:r>
            <a:r>
              <a:rPr lang="ro-RO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tele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containere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interiorul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unei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pungi</a:t>
            </a:r>
            <a:r>
              <a:rPr lang="en-GB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i="1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Schi</a:t>
            </a:r>
            <a:r>
              <a:rPr lang="ro-RO" sz="2400" b="1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țele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sz="2400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elemente</a:t>
            </a:r>
            <a:r>
              <a:rPr lang="ro-RO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</a:t>
            </a:r>
            <a:r>
              <a:rPr lang="en-GB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de </a:t>
            </a:r>
            <a:r>
              <a:rPr lang="en-GB" sz="2400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baz</a:t>
            </a:r>
            <a:r>
              <a:rPr lang="ro-RO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ă ale unui model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pornește, în mare măsură din 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2D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2400" dirty="0">
                <a:latin typeface="Tahoma" panose="020B0604030504040204" pitchFamily="34" charset="0"/>
                <a:cs typeface="Times New Roman" panose="02020603050405020304" pitchFamily="18" charset="0"/>
              </a:rPr>
              <a:t>Modelare </a:t>
            </a:r>
            <a:r>
              <a:rPr lang="ro-RO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constrânsă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ro-RO" sz="2400" i="1" dirty="0" err="1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ște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bine proporțiile modelelor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o-RO" sz="2400" dirty="0">
                <a:latin typeface="Tahoma" panose="020B0604030504040204" pitchFamily="34" charset="0"/>
                <a:cs typeface="Times New Roman" panose="02020603050405020304" pitchFamily="18" charset="0"/>
              </a:rPr>
              <a:t>Conceptul</a:t>
            </a:r>
            <a:r>
              <a:rPr lang="ro-RO" sz="2400" dirty="0"/>
              <a:t> </a:t>
            </a:r>
            <a:r>
              <a:rPr lang="ro-RO" sz="2400" b="1" dirty="0">
                <a:latin typeface="Tahoma" panose="020B0604030504040204" pitchFamily="34" charset="0"/>
                <a:cs typeface="Times New Roman" panose="02020603050405020304" pitchFamily="18" charset="0"/>
              </a:rPr>
              <a:t>temporal</a:t>
            </a:r>
            <a:r>
              <a:rPr lang="ro-RO" sz="2400" dirty="0"/>
              <a:t> </a:t>
            </a:r>
            <a:r>
              <a:rPr lang="ro-RO" sz="2400" dirty="0">
                <a:latin typeface="Tahoma" panose="020B0604030504040204" pitchFamily="34" charset="0"/>
                <a:cs typeface="Times New Roman" panose="02020603050405020304" pitchFamily="18" charset="0"/>
              </a:rPr>
              <a:t>al modelării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fii pregătit pentru modificări ulterioare</a:t>
            </a:r>
            <a:endParaRPr lang="en-US" sz="2400" i="1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 Down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 la </a:t>
            </a:r>
            <a:r>
              <a:rPr lang="en-US" sz="2400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grosier</a:t>
            </a:r>
            <a:r>
              <a:rPr lang="en-US" sz="2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fin: 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întâi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formele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mari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o-RO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și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apoi</a:t>
            </a:r>
            <a:r>
              <a:rPr lang="en-US" sz="2400" i="1" dirty="0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AC1838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detaliile</a:t>
            </a:r>
            <a:endParaRPr lang="en-US" sz="2400" i="1" dirty="0">
              <a:solidFill>
                <a:srgbClr val="AC1838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9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104721"/>
            <a:ext cx="8793481" cy="9337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z="5400" dirty="0">
                <a:latin typeface="Walkway Black" charset="0"/>
              </a:rPr>
              <a:t>Lecțiile</a:t>
            </a:r>
            <a:r>
              <a:rPr lang="it-IT" sz="5400" dirty="0">
                <a:latin typeface="Walkway Black" charset="0"/>
              </a:rPr>
              <a:t> 1&amp;2: </a:t>
            </a:r>
            <a:r>
              <a:rPr lang="ro-RO" sz="5400" dirty="0">
                <a:latin typeface="Walkway Black" charset="0"/>
              </a:rPr>
              <a:t>Teme </a:t>
            </a:r>
            <a:r>
              <a:rPr lang="it-IT" sz="5400" dirty="0">
                <a:latin typeface="Walkway Black" charset="0"/>
              </a:rPr>
              <a:t>CAD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504929" y="1063835"/>
            <a:ext cx="3786051" cy="474871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Components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Sketching planes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i="1" u="sng" dirty="0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Construction planes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Lines and Arcs 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Rectangles, circles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2D-fillets and trims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i="1" u="sng" dirty="0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Timeline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942852"/>
            <a:ext cx="12192000" cy="915148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4184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253764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233806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CA69F417-FF03-4060-89E8-6545DB86E319}"/>
              </a:ext>
            </a:extLst>
          </p:cNvPr>
          <p:cNvSpPr txBox="1">
            <a:spLocks/>
          </p:cNvSpPr>
          <p:nvPr/>
        </p:nvSpPr>
        <p:spPr>
          <a:xfrm>
            <a:off x="4221313" y="1074239"/>
            <a:ext cx="4200367" cy="4748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Patterns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i="1" u="sng" dirty="0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Dimensions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i="1" u="sng" dirty="0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Extrude </a:t>
            </a: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/PressPull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i="1" u="sng" dirty="0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Filet </a:t>
            </a: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/ Chamfer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Combine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Split </a:t>
            </a:r>
            <a:r>
              <a:rPr lang="de-DE" dirty="0" err="1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body</a:t>
            </a:r>
            <a:endParaRPr lang="de-DE" dirty="0">
              <a:latin typeface="Tahoma" panose="020B0604030504040204" pitchFamily="34" charset="0"/>
              <a:ea typeface="Raleway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dirty="0" err="1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Mirroring</a:t>
            </a:r>
            <a:endParaRPr lang="de-DE" dirty="0">
              <a:latin typeface="Tahoma" panose="020B0604030504040204" pitchFamily="34" charset="0"/>
              <a:ea typeface="Raleway" charset="0"/>
              <a:cs typeface="Times New Roman" panose="02020603050405020304" pitchFamily="18" charset="0"/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EA759784-6820-4387-AA64-FCEA71223670}"/>
              </a:ext>
            </a:extLst>
          </p:cNvPr>
          <p:cNvSpPr txBox="1">
            <a:spLocks/>
          </p:cNvSpPr>
          <p:nvPr/>
        </p:nvSpPr>
        <p:spPr>
          <a:xfrm>
            <a:off x="8077032" y="2425414"/>
            <a:ext cx="3958370" cy="35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i="1" u="sng" dirty="0" err="1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Constraints</a:t>
            </a:r>
            <a:r>
              <a:rPr lang="de-DE" i="1" u="sng" dirty="0">
                <a:solidFill>
                  <a:srgbClr val="AC1838"/>
                </a:solidFill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…Horizontal/</a:t>
            </a:r>
            <a:r>
              <a:rPr lang="de-DE" dirty="0" err="1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Vertical</a:t>
            </a:r>
            <a:endParaRPr lang="de-DE" dirty="0">
              <a:latin typeface="Tahoma" panose="020B0604030504040204" pitchFamily="34" charset="0"/>
              <a:ea typeface="Raleway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…Dimensional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…</a:t>
            </a:r>
            <a:r>
              <a:rPr lang="de-DE" dirty="0" err="1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Coincident</a:t>
            </a: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 (</a:t>
            </a:r>
            <a:r>
              <a:rPr lang="de-DE" dirty="0" err="1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difficult</a:t>
            </a: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!)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"/>
            </a:pPr>
            <a:r>
              <a:rPr lang="de-DE" dirty="0" err="1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Include</a:t>
            </a:r>
            <a:r>
              <a:rPr lang="de-DE" dirty="0">
                <a:latin typeface="Tahoma" panose="020B0604030504040204" pitchFamily="34" charset="0"/>
                <a:ea typeface="Raleway" charset="0"/>
                <a:cs typeface="Times New Roman" panose="02020603050405020304" pitchFamily="18" charset="0"/>
              </a:rPr>
              <a:t> 3D Geom.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5171A1E-A626-4360-8E0F-C22B4BC39D2A}"/>
              </a:ext>
            </a:extLst>
          </p:cNvPr>
          <p:cNvSpPr/>
          <p:nvPr/>
        </p:nvSpPr>
        <p:spPr>
          <a:xfrm>
            <a:off x="8024781" y="1459336"/>
            <a:ext cx="3797430" cy="8402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o-RO" sz="5400" dirty="0">
                <a:latin typeface="Walkway Black" charset="0"/>
                <a:ea typeface="+mj-ea"/>
                <a:cs typeface="+mj-cs"/>
              </a:rPr>
              <a:t>Avansate</a:t>
            </a:r>
            <a:r>
              <a:rPr lang="de-DE" sz="5400" dirty="0">
                <a:latin typeface="Walkway Black" charset="0"/>
                <a:ea typeface="+mj-ea"/>
                <a:cs typeface="+mj-cs"/>
              </a:rPr>
              <a:t>: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00E992F0-D219-4F22-BD3B-ADDBC1AFEB2C}"/>
              </a:ext>
            </a:extLst>
          </p:cNvPr>
          <p:cNvCxnSpPr/>
          <p:nvPr/>
        </p:nvCxnSpPr>
        <p:spPr>
          <a:xfrm>
            <a:off x="7811589" y="1166467"/>
            <a:ext cx="0" cy="4499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547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1" id="{BC2E50F2-C952-304F-81A0-22F5A353AFDB}" vid="{FFF54A2B-405F-BA4A-B669-4601D244C4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presentation_layout</Template>
  <TotalTime>1267</TotalTime>
  <Words>326</Words>
  <Application>Microsoft Office PowerPoint</Application>
  <PresentationFormat>Widescreen</PresentationFormat>
  <Paragraphs>150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Raleway</vt:lpstr>
      <vt:lpstr>Tahoma</vt:lpstr>
      <vt:lpstr>Times New Roman</vt:lpstr>
      <vt:lpstr>Walkway Black</vt:lpstr>
      <vt:lpstr>Wingdings</vt:lpstr>
      <vt:lpstr>Tema di Office</vt:lpstr>
      <vt:lpstr>Introducere în  CAD – CAM – CGI</vt:lpstr>
      <vt:lpstr>Obiectivele lecției</vt:lpstr>
      <vt:lpstr>Idei de bază</vt:lpstr>
      <vt:lpstr>Cerințe preliminare</vt:lpstr>
      <vt:lpstr>Lecțiile 1&amp;2</vt:lpstr>
      <vt:lpstr>Lecțiile 1&amp;2</vt:lpstr>
      <vt:lpstr>Lecțiile 1&amp;2</vt:lpstr>
      <vt:lpstr>Lecțiile 1&amp;2</vt:lpstr>
      <vt:lpstr>Lecțiile 1&amp;2: Teme CAD</vt:lpstr>
      <vt:lpstr>Lecțiile 1&amp;2</vt:lpstr>
      <vt:lpstr>Lecțiile 3&amp;4</vt:lpstr>
      <vt:lpstr>Lecțiile 3&amp;4</vt:lpstr>
      <vt:lpstr>Lecțiile 5&amp;6</vt:lpstr>
      <vt:lpstr>Lecțiile  5&amp;6</vt:lpstr>
      <vt:lpstr>Lecțiile 5&amp;6</vt:lpstr>
      <vt:lpstr>Lecțiile 7&amp;8</vt:lpstr>
      <vt:lpstr>Mulțumesc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Ocean: Recling</dc:title>
  <dc:creator>Emanuele Micheli</dc:creator>
  <cp:lastModifiedBy>Ana Suduc</cp:lastModifiedBy>
  <cp:revision>58</cp:revision>
  <dcterms:created xsi:type="dcterms:W3CDTF">2018-05-15T08:44:25Z</dcterms:created>
  <dcterms:modified xsi:type="dcterms:W3CDTF">2019-09-26T10:39:43Z</dcterms:modified>
</cp:coreProperties>
</file>